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301" r:id="rId2"/>
    <p:sldId id="282" r:id="rId3"/>
    <p:sldId id="269" r:id="rId4"/>
    <p:sldId id="306" r:id="rId5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5275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86664"/>
    <a:srgbClr val="C35855"/>
    <a:srgbClr val="9B3937"/>
    <a:srgbClr val="D99694"/>
    <a:srgbClr val="002060"/>
    <a:srgbClr val="336699"/>
    <a:srgbClr val="9A50C8"/>
    <a:srgbClr val="FDEADA"/>
    <a:srgbClr val="FFD1FF"/>
    <a:srgbClr val="4B226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9629" autoAdjust="0"/>
  </p:normalViewPr>
  <p:slideViewPr>
    <p:cSldViewPr showGuides="1">
      <p:cViewPr varScale="1">
        <p:scale>
          <a:sx n="80" d="100"/>
          <a:sy n="80" d="100"/>
        </p:scale>
        <p:origin x="-3270" y="-78"/>
      </p:cViewPr>
      <p:guideLst>
        <p:guide orient="horz" pos="527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46" d="100"/>
          <a:sy n="46" d="100"/>
        </p:scale>
        <p:origin x="-3024" y="-120"/>
      </p:cViewPr>
      <p:guideLst>
        <p:guide orient="horz" pos="3127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924" cy="496491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166" y="0"/>
            <a:ext cx="2945923" cy="496491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792D0E03-EB67-4B1D-9F3C-B67A928E252F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61"/>
            <a:ext cx="2945924" cy="496491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166" y="9428561"/>
            <a:ext cx="2945923" cy="496491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5230187A-F48D-40EC-A353-2E85238DE1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205424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924" cy="496491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166" y="0"/>
            <a:ext cx="2945923" cy="496491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4F4FEEBF-805E-4910-9806-A9F58CB9CDD9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7" tIns="45683" rIns="91367" bIns="45683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1" y="4715868"/>
            <a:ext cx="5438140" cy="4466828"/>
          </a:xfrm>
          <a:prstGeom prst="rect">
            <a:avLst/>
          </a:prstGeom>
        </p:spPr>
        <p:txBody>
          <a:bodyPr vert="horz" lIns="91367" tIns="45683" rIns="91367" bIns="45683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61"/>
            <a:ext cx="2945924" cy="496491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166" y="9428561"/>
            <a:ext cx="2945923" cy="496491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D11B7DCA-B773-477F-9296-B19DC1CAF5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7248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7879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2365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3337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94665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80058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1763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54267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961524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8513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12861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9475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06A94-E76D-4EAA-8295-79A03966D820}" type="datetimeFigureOut">
              <a:rPr lang="ko-KR" altLang="en-US" smtClean="0"/>
              <a:pPr/>
              <a:t>2016-08-25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6410A-9640-46E3-9BFC-9DB69B18076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03873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직사각형 44"/>
          <p:cNvSpPr/>
          <p:nvPr/>
        </p:nvSpPr>
        <p:spPr>
          <a:xfrm>
            <a:off x="2418629" y="6846354"/>
            <a:ext cx="4187900" cy="2057459"/>
          </a:xfrm>
          <a:prstGeom prst="rect">
            <a:avLst/>
          </a:prstGeom>
          <a:solidFill>
            <a:srgbClr val="C0E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34614" y="2039449"/>
            <a:ext cx="2000278" cy="1734480"/>
          </a:xfrm>
          <a:prstGeom prst="rect">
            <a:avLst/>
          </a:prstGeom>
          <a:solidFill>
            <a:srgbClr val="C0E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18287" y="244578"/>
            <a:ext cx="6415069" cy="9109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5" tIns="45697" rIns="91395" bIns="45697" spcCol="0"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2302459" y="1931092"/>
            <a:ext cx="2197" cy="7712928"/>
          </a:xfrm>
          <a:prstGeom prst="line">
            <a:avLst/>
          </a:prstGeom>
          <a:ln>
            <a:solidFill>
              <a:srgbClr val="C14A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직사각형 18"/>
          <p:cNvSpPr/>
          <p:nvPr/>
        </p:nvSpPr>
        <p:spPr>
          <a:xfrm>
            <a:off x="223572" y="1447011"/>
            <a:ext cx="6382955" cy="334087"/>
          </a:xfrm>
          <a:prstGeom prst="rect">
            <a:avLst/>
          </a:prstGeom>
          <a:gradFill flip="none" rotWithShape="1">
            <a:gsLst>
              <a:gs pos="0">
                <a:srgbClr val="003399">
                  <a:shade val="30000"/>
                  <a:satMod val="115000"/>
                </a:srgbClr>
              </a:gs>
              <a:gs pos="50000">
                <a:srgbClr val="003399">
                  <a:shade val="67500"/>
                  <a:satMod val="115000"/>
                </a:srgbClr>
              </a:gs>
              <a:gs pos="100000">
                <a:srgbClr val="003399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5" tIns="45697" rIns="91395" bIns="45697" spcCol="0" rtlCol="0" anchor="ctr"/>
          <a:lstStyle/>
          <a:p>
            <a:pPr algn="ctr"/>
            <a:endParaRPr lang="ko-KR" altLang="en-US"/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737" y="416496"/>
            <a:ext cx="960836" cy="96723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807562" y="521668"/>
            <a:ext cx="3914783" cy="338508"/>
          </a:xfrm>
          <a:prstGeom prst="rect">
            <a:avLst/>
          </a:prstGeom>
          <a:noFill/>
        </p:spPr>
        <p:txBody>
          <a:bodyPr wrap="square" lIns="91395" tIns="45697" rIns="91395" bIns="45697" rtlCol="0">
            <a:spAutoFit/>
          </a:bodyPr>
          <a:lstStyle/>
          <a:p>
            <a:r>
              <a:rPr lang="en-US" altLang="ko-KR" sz="1600" b="1" smtClean="0">
                <a:latin typeface="+mn-ea"/>
              </a:rPr>
              <a:t>RI </a:t>
            </a:r>
            <a:r>
              <a:rPr lang="en-US" altLang="ko-KR" sz="1600" b="1" dirty="0" smtClean="0">
                <a:latin typeface="+mn-ea"/>
              </a:rPr>
              <a:t>DISTRICT </a:t>
            </a:r>
            <a:r>
              <a:rPr lang="en-US" altLang="ko-KR" sz="1600" b="1" smtClean="0">
                <a:latin typeface="+mn-ea"/>
              </a:rPr>
              <a:t>3650 ABC </a:t>
            </a:r>
            <a:r>
              <a:rPr lang="en-US" altLang="ko-KR" sz="1600" b="1" dirty="0" smtClean="0">
                <a:latin typeface="+mn-ea"/>
              </a:rPr>
              <a:t>ROTARY CLUB </a:t>
            </a:r>
            <a:endParaRPr lang="ko-KR" altLang="en-US" sz="1600" b="1" dirty="0">
              <a:latin typeface="+mn-ea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714500" y="-15868084"/>
            <a:ext cx="632301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 smtClean="0"/>
              <a:t>.</a:t>
            </a:r>
            <a:endParaRPr lang="ko-KR" altLang="en-US" sz="10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494" y="2368068"/>
            <a:ext cx="1692188" cy="10178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9678" y="1479795"/>
            <a:ext cx="64249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err="1" smtClean="0">
                <a:solidFill>
                  <a:schemeClr val="bg1"/>
                </a:solidFill>
                <a:latin typeface="+mj-lt"/>
              </a:rPr>
              <a:t>국제로타리</a:t>
            </a:r>
            <a:r>
              <a:rPr lang="ko-KR" altLang="en-US" sz="1100" b="1" dirty="0" smtClean="0">
                <a:solidFill>
                  <a:schemeClr val="bg1"/>
                </a:solidFill>
                <a:latin typeface="+mj-lt"/>
              </a:rPr>
              <a:t> 창립</a:t>
            </a:r>
            <a:r>
              <a:rPr lang="en-US" altLang="ko-KR" sz="1100" b="1" dirty="0" smtClean="0">
                <a:solidFill>
                  <a:schemeClr val="bg1"/>
                </a:solidFill>
                <a:latin typeface="+mj-lt"/>
              </a:rPr>
              <a:t>: 1905.2.23</a:t>
            </a:r>
            <a:r>
              <a:rPr lang="en-US" altLang="ko-KR" sz="1100" b="1" smtClean="0">
                <a:solidFill>
                  <a:schemeClr val="bg1"/>
                </a:solidFill>
                <a:latin typeface="+mj-lt"/>
              </a:rPr>
              <a:t>. </a:t>
            </a:r>
            <a:r>
              <a:rPr lang="en-US" altLang="ko-KR" sz="1100" b="1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ko-KR" sz="1100" b="1" smtClean="0">
                <a:solidFill>
                  <a:schemeClr val="bg1"/>
                </a:solidFill>
                <a:latin typeface="+mj-lt"/>
              </a:rPr>
              <a:t>       </a:t>
            </a:r>
            <a:r>
              <a:rPr lang="ko-KR" altLang="en-US" sz="1100" b="1" smtClean="0">
                <a:solidFill>
                  <a:schemeClr val="bg1"/>
                </a:solidFill>
                <a:latin typeface="+mj-lt"/>
              </a:rPr>
              <a:t>한국로타리 창립</a:t>
            </a:r>
            <a:r>
              <a:rPr lang="en-US" altLang="ko-KR" sz="1100" b="1" smtClean="0">
                <a:solidFill>
                  <a:schemeClr val="bg1"/>
                </a:solidFill>
                <a:latin typeface="+mj-lt"/>
              </a:rPr>
              <a:t>: 1927.8.27.        </a:t>
            </a:r>
            <a:r>
              <a:rPr lang="ko-KR" altLang="en-US" sz="1100" b="1" dirty="0" smtClean="0">
                <a:solidFill>
                  <a:schemeClr val="bg1"/>
                </a:solidFill>
                <a:latin typeface="+mj-lt"/>
              </a:rPr>
              <a:t>클럽창립</a:t>
            </a:r>
            <a:r>
              <a:rPr lang="en-US" altLang="ko-KR" sz="1100" b="1" dirty="0" smtClean="0">
                <a:solidFill>
                  <a:schemeClr val="bg1"/>
                </a:solidFill>
                <a:latin typeface="+mj-lt"/>
              </a:rPr>
              <a:t>: 19xx.xx.xx     </a:t>
            </a:r>
            <a:endParaRPr lang="ko-KR" altLang="en-US" sz="11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90" y="3865602"/>
            <a:ext cx="1995652" cy="315076"/>
          </a:xfrm>
          <a:prstGeom prst="rect">
            <a:avLst/>
          </a:prstGeom>
        </p:spPr>
      </p:pic>
      <p:sp>
        <p:nvSpPr>
          <p:cNvPr id="30" name="직사각형 29"/>
          <p:cNvSpPr/>
          <p:nvPr/>
        </p:nvSpPr>
        <p:spPr>
          <a:xfrm>
            <a:off x="302775" y="3861454"/>
            <a:ext cx="1800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ko-KR" altLang="en-US" sz="1400" b="1" kern="0" dirty="0" err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로타리</a:t>
            </a:r>
            <a:r>
              <a:rPr lang="en-US" altLang="ko-KR" sz="1400" b="1" kern="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400" b="1" kern="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강령</a:t>
            </a:r>
            <a:endParaRPr lang="zh-TW" altLang="en-US" sz="1400" b="1" kern="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90" y="1922063"/>
            <a:ext cx="1995652" cy="315076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283027" y="1926296"/>
            <a:ext cx="1800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US" altLang="ko-KR" sz="1400" b="1" kern="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2016-17 RI </a:t>
            </a:r>
            <a:r>
              <a:rPr lang="ko-KR" altLang="en-US" sz="1400" b="1" kern="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테마</a:t>
            </a:r>
            <a:endParaRPr lang="zh-TW" altLang="en-US" sz="1400" b="1" kern="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227419" y="4168015"/>
            <a:ext cx="2000278" cy="3963735"/>
          </a:xfrm>
          <a:prstGeom prst="rect">
            <a:avLst/>
          </a:prstGeom>
          <a:solidFill>
            <a:srgbClr val="C0E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222849" y="4187628"/>
            <a:ext cx="200696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 latinLnBrk="0"/>
            <a:r>
              <a:rPr lang="ko-KR" altLang="en-US" sz="1000" dirty="0" err="1"/>
              <a:t>로타리의</a:t>
            </a:r>
            <a:r>
              <a:rPr lang="ko-KR" altLang="en-US" sz="1000" dirty="0"/>
              <a:t> 목적은 봉사의 이상을 모든 가치 있는 사업 활동의 기초가 되도록 고취하고 </a:t>
            </a:r>
          </a:p>
          <a:p>
            <a:pPr fontAlgn="base" latinLnBrk="0"/>
            <a:r>
              <a:rPr lang="ko-KR" altLang="en-US" sz="1000" dirty="0"/>
              <a:t>육성하며</a:t>
            </a:r>
            <a:r>
              <a:rPr lang="en-US" altLang="ko-KR" sz="1000" dirty="0"/>
              <a:t>, </a:t>
            </a:r>
            <a:r>
              <a:rPr lang="ko-KR" altLang="en-US" sz="1000" dirty="0"/>
              <a:t>특히 다음 사항을 힘써 행하는데 있다</a:t>
            </a:r>
            <a:r>
              <a:rPr lang="en-US" altLang="ko-KR" sz="1000" dirty="0"/>
              <a:t>.</a:t>
            </a:r>
            <a:endParaRPr lang="ko-KR" altLang="en-US" sz="1000" dirty="0"/>
          </a:p>
          <a:p>
            <a:pPr fontAlgn="base"/>
            <a:endParaRPr lang="en-US" altLang="ko-KR" sz="1000" dirty="0"/>
          </a:p>
          <a:p>
            <a:pPr fontAlgn="base"/>
            <a:r>
              <a:rPr lang="ko-KR" altLang="en-US" sz="1000" dirty="0"/>
              <a:t>첫째</a:t>
            </a:r>
            <a:r>
              <a:rPr lang="en-US" altLang="ko-KR" sz="1000" dirty="0"/>
              <a:t>,</a:t>
            </a:r>
            <a:r>
              <a:rPr lang="ko-KR" altLang="en-US" sz="1000" dirty="0"/>
              <a:t> 봉사의 기회를 마련하기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위하여 </a:t>
            </a:r>
            <a:r>
              <a:rPr lang="ko-KR" altLang="en-US" sz="1000" dirty="0"/>
              <a:t>교우의 범위를 </a:t>
            </a:r>
            <a:r>
              <a:rPr lang="ko-KR" altLang="en-US" sz="1000" dirty="0" err="1" smtClean="0"/>
              <a:t>넓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err="1" smtClean="0"/>
              <a:t>힌다</a:t>
            </a:r>
            <a:r>
              <a:rPr lang="en-US" altLang="ko-KR" sz="1000" dirty="0" smtClean="0"/>
              <a:t>.</a:t>
            </a:r>
            <a:endParaRPr lang="en-US" altLang="ko-KR" sz="1000" dirty="0"/>
          </a:p>
          <a:p>
            <a:pPr fontAlgn="base"/>
            <a:r>
              <a:rPr lang="ko-KR" altLang="en-US" sz="1000" dirty="0"/>
              <a:t>둘째</a:t>
            </a:r>
            <a:r>
              <a:rPr lang="en-US" altLang="ko-KR" sz="1000" dirty="0"/>
              <a:t>, </a:t>
            </a:r>
            <a:r>
              <a:rPr lang="ko-KR" altLang="en-US" sz="1000" dirty="0"/>
              <a:t>사업과 전문 직업의 </a:t>
            </a:r>
            <a:r>
              <a:rPr lang="ko-KR" altLang="en-US" sz="1000" dirty="0" smtClean="0"/>
              <a:t>도덕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적 </a:t>
            </a:r>
            <a:r>
              <a:rPr lang="ko-KR" altLang="en-US" sz="1000" dirty="0"/>
              <a:t>수준을 높이고 모든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유익한 </a:t>
            </a:r>
            <a:r>
              <a:rPr lang="ko-KR" altLang="en-US" sz="1000" dirty="0"/>
              <a:t>직업의 진가를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인식하며</a:t>
            </a:r>
            <a:r>
              <a:rPr lang="en-US" altLang="ko-KR" sz="1000" dirty="0"/>
              <a:t>, </a:t>
            </a:r>
            <a:r>
              <a:rPr lang="ko-KR" altLang="en-US" sz="1000" dirty="0" err="1"/>
              <a:t>로타리안</a:t>
            </a:r>
            <a:r>
              <a:rPr lang="ko-KR" altLang="en-US" sz="1000" dirty="0"/>
              <a:t> </a:t>
            </a:r>
            <a:r>
              <a:rPr lang="ko-KR" altLang="en-US" sz="1000" dirty="0" smtClean="0"/>
              <a:t>각자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는 </a:t>
            </a:r>
            <a:r>
              <a:rPr lang="ko-KR" altLang="en-US" sz="1000" dirty="0"/>
              <a:t>자기 직업을 통하여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사회에 </a:t>
            </a:r>
            <a:r>
              <a:rPr lang="ko-KR" altLang="en-US" sz="1000" dirty="0"/>
              <a:t>봉사 할 수 있도록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직업의 </a:t>
            </a:r>
            <a:r>
              <a:rPr lang="ko-KR" altLang="en-US" sz="1000" dirty="0"/>
              <a:t>품위를 높인다</a:t>
            </a:r>
            <a:r>
              <a:rPr lang="en-US" altLang="ko-KR" sz="1000" dirty="0" smtClean="0"/>
              <a:t>.</a:t>
            </a:r>
            <a:endParaRPr lang="en-US" altLang="ko-KR" sz="1000" dirty="0"/>
          </a:p>
          <a:p>
            <a:pPr fontAlgn="base"/>
            <a:r>
              <a:rPr lang="ko-KR" altLang="en-US" sz="1000" dirty="0"/>
              <a:t>셋째</a:t>
            </a:r>
            <a:r>
              <a:rPr lang="en-US" altLang="ko-KR" sz="1000" dirty="0"/>
              <a:t>, </a:t>
            </a:r>
            <a:r>
              <a:rPr lang="ko-KR" altLang="en-US" sz="1000" dirty="0" err="1"/>
              <a:t>로타리안</a:t>
            </a:r>
            <a:r>
              <a:rPr lang="ko-KR" altLang="en-US" sz="1000" dirty="0"/>
              <a:t> 각자의 개인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생활이나 </a:t>
            </a:r>
            <a:r>
              <a:rPr lang="ko-KR" altLang="en-US" sz="1000" dirty="0"/>
              <a:t>사업 및 </a:t>
            </a:r>
            <a:r>
              <a:rPr lang="ko-KR" altLang="en-US" sz="1000" dirty="0" err="1" smtClean="0"/>
              <a:t>사회생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활에서 </a:t>
            </a:r>
            <a:r>
              <a:rPr lang="ko-KR" altLang="en-US" sz="1000" dirty="0"/>
              <a:t>봉사의 이상을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실천한다</a:t>
            </a:r>
            <a:r>
              <a:rPr lang="en-US" altLang="ko-KR" sz="1000" dirty="0" smtClean="0"/>
              <a:t>.</a:t>
            </a:r>
            <a:endParaRPr lang="en-US" altLang="ko-KR" sz="1000" dirty="0"/>
          </a:p>
          <a:p>
            <a:pPr fontAlgn="base"/>
            <a:r>
              <a:rPr lang="ko-KR" altLang="en-US" sz="1000" dirty="0"/>
              <a:t>넷째</a:t>
            </a:r>
            <a:r>
              <a:rPr lang="en-US" altLang="ko-KR" sz="1000" dirty="0"/>
              <a:t>, </a:t>
            </a:r>
            <a:r>
              <a:rPr lang="ko-KR" altLang="en-US" sz="1000" dirty="0"/>
              <a:t>봉사의 이상으로 결합된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사업인과 </a:t>
            </a:r>
            <a:r>
              <a:rPr lang="ko-KR" altLang="en-US" sz="1000" dirty="0"/>
              <a:t>전문 직업인들은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세계적 </a:t>
            </a:r>
            <a:r>
              <a:rPr lang="ko-KR" altLang="en-US" sz="1000" dirty="0"/>
              <a:t>우의를 통하여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국제간의 </a:t>
            </a:r>
            <a:r>
              <a:rPr lang="ko-KR" altLang="en-US" sz="1000" dirty="0"/>
              <a:t>이해와 친선과 </a:t>
            </a:r>
            <a:r>
              <a:rPr lang="en-US" altLang="ko-KR" sz="1000" dirty="0" smtClean="0"/>
              <a:t/>
            </a:r>
            <a:br>
              <a:rPr lang="en-US" altLang="ko-KR" sz="1000" dirty="0" smtClean="0"/>
            </a:br>
            <a:r>
              <a:rPr lang="en-US" altLang="ko-KR" sz="1000" dirty="0" smtClean="0"/>
              <a:t>       </a:t>
            </a:r>
            <a:r>
              <a:rPr lang="ko-KR" altLang="en-US" sz="1000" dirty="0" smtClean="0"/>
              <a:t>평화를 </a:t>
            </a:r>
            <a:r>
              <a:rPr lang="ko-KR" altLang="en-US" sz="1000" dirty="0"/>
              <a:t>증진한다</a:t>
            </a:r>
            <a:r>
              <a:rPr lang="en-US" altLang="ko-KR" sz="1000" dirty="0"/>
              <a:t>.</a:t>
            </a:r>
            <a:endParaRPr lang="ko-KR" altLang="en-US" sz="1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ko-KR" altLang="en-US" sz="1000" dirty="0"/>
          </a:p>
        </p:txBody>
      </p:sp>
      <p:pic>
        <p:nvPicPr>
          <p:cNvPr id="35" name="그림 3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90" y="8203455"/>
            <a:ext cx="1995652" cy="315076"/>
          </a:xfrm>
          <a:prstGeom prst="rect">
            <a:avLst/>
          </a:prstGeom>
        </p:spPr>
      </p:pic>
      <p:sp>
        <p:nvSpPr>
          <p:cNvPr id="36" name="직사각형 35"/>
          <p:cNvSpPr/>
          <p:nvPr/>
        </p:nvSpPr>
        <p:spPr>
          <a:xfrm>
            <a:off x="302775" y="8199307"/>
            <a:ext cx="1800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ko-KR" altLang="en-US" sz="1400" b="1" kern="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네 가지 표준</a:t>
            </a:r>
            <a:endParaRPr lang="zh-TW" altLang="en-US" sz="1400" b="1" kern="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227419" y="8522764"/>
            <a:ext cx="2000278" cy="1175457"/>
          </a:xfrm>
          <a:prstGeom prst="rect">
            <a:avLst/>
          </a:prstGeom>
          <a:solidFill>
            <a:srgbClr val="C0E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231190" y="8553667"/>
            <a:ext cx="20069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1000" dirty="0"/>
              <a:t>우리가 생각하고</a:t>
            </a:r>
            <a:r>
              <a:rPr lang="en-US" altLang="ko-KR" sz="1000" dirty="0"/>
              <a:t>, </a:t>
            </a:r>
            <a:r>
              <a:rPr lang="ko-KR" altLang="en-US" sz="1000" dirty="0"/>
              <a:t>말하고</a:t>
            </a:r>
            <a:r>
              <a:rPr lang="en-US" altLang="ko-KR" sz="1000" dirty="0"/>
              <a:t>, </a:t>
            </a:r>
            <a:endParaRPr lang="ko-KR" altLang="en-US" sz="1000" dirty="0"/>
          </a:p>
          <a:p>
            <a:pPr fontAlgn="base"/>
            <a:r>
              <a:rPr lang="ko-KR" altLang="en-US" sz="1000" dirty="0"/>
              <a:t>행동하는데 있어서</a:t>
            </a:r>
            <a:r>
              <a:rPr lang="en-US" altLang="ko-KR" sz="1000" dirty="0"/>
              <a:t>,</a:t>
            </a:r>
            <a:endParaRPr lang="ko-KR" altLang="en-US" sz="1000" dirty="0"/>
          </a:p>
          <a:p>
            <a:pPr fontAlgn="base"/>
            <a:r>
              <a:rPr lang="en-US" altLang="ko-KR" sz="1000" dirty="0"/>
              <a:t>1. </a:t>
            </a:r>
            <a:r>
              <a:rPr lang="ko-KR" altLang="en-US" sz="1000" dirty="0"/>
              <a:t>진실한가</a:t>
            </a:r>
            <a:r>
              <a:rPr lang="en-US" altLang="ko-KR" sz="1000" dirty="0"/>
              <a:t>? </a:t>
            </a:r>
            <a:endParaRPr lang="ko-KR" altLang="en-US" sz="1000" dirty="0"/>
          </a:p>
          <a:p>
            <a:pPr fontAlgn="base"/>
            <a:r>
              <a:rPr lang="en-US" altLang="ko-KR" sz="1000" dirty="0"/>
              <a:t>2. </a:t>
            </a:r>
            <a:r>
              <a:rPr lang="ko-KR" altLang="en-US" sz="1000" dirty="0"/>
              <a:t>모두에게 공평한가</a:t>
            </a:r>
            <a:r>
              <a:rPr lang="en-US" altLang="ko-KR" sz="1000" dirty="0"/>
              <a:t>? </a:t>
            </a:r>
            <a:endParaRPr lang="ko-KR" altLang="en-US" sz="1000" dirty="0"/>
          </a:p>
          <a:p>
            <a:pPr fontAlgn="base"/>
            <a:r>
              <a:rPr lang="en-US" altLang="ko-KR" sz="1000" dirty="0"/>
              <a:t>3. </a:t>
            </a:r>
            <a:r>
              <a:rPr lang="ko-KR" altLang="en-US" sz="1000" dirty="0"/>
              <a:t>선의와 우정을 더하게 하는가</a:t>
            </a:r>
            <a:r>
              <a:rPr lang="en-US" altLang="ko-KR" sz="1000" dirty="0"/>
              <a:t>?</a:t>
            </a:r>
          </a:p>
          <a:p>
            <a:pPr fontAlgn="base"/>
            <a:r>
              <a:rPr lang="en-US" altLang="ko-KR" sz="1000" dirty="0"/>
              <a:t>4. </a:t>
            </a:r>
            <a:r>
              <a:rPr lang="ko-KR" altLang="en-US" sz="1000" dirty="0"/>
              <a:t>모두에게 유익한가</a:t>
            </a:r>
            <a:r>
              <a:rPr lang="en-US" altLang="ko-KR" sz="1000" dirty="0"/>
              <a:t>?</a:t>
            </a:r>
            <a:endParaRPr lang="ko-KR" altLang="en-US" sz="1000" dirty="0"/>
          </a:p>
          <a:p>
            <a:pPr fontAlgn="base" latinLnBrk="0"/>
            <a:r>
              <a:rPr lang="en-US" altLang="ko-KR" sz="1000" dirty="0" smtClean="0"/>
              <a:t>.</a:t>
            </a:r>
            <a:endParaRPr lang="ko-KR" altLang="en-US" sz="1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ko-KR" altLang="en-US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145049" y="507544"/>
            <a:ext cx="1649812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ko-KR" altLang="en-US" sz="1200" b="1" dirty="0" smtClean="0">
                <a:latin typeface="+mj-lt"/>
              </a:rPr>
              <a:t>발행 </a:t>
            </a:r>
            <a:r>
              <a:rPr lang="en-US" altLang="ko-KR" sz="1200" b="1" dirty="0" smtClean="0">
                <a:latin typeface="+mj-lt"/>
              </a:rPr>
              <a:t>2016</a:t>
            </a:r>
            <a:r>
              <a:rPr lang="ko-KR" altLang="en-US" sz="1200" b="1" dirty="0" smtClean="0">
                <a:latin typeface="+mj-lt"/>
              </a:rPr>
              <a:t>년 </a:t>
            </a:r>
            <a:r>
              <a:rPr lang="en-US" altLang="ko-KR" sz="1200" b="1" dirty="0" smtClean="0">
                <a:latin typeface="+mj-lt"/>
              </a:rPr>
              <a:t>8</a:t>
            </a:r>
            <a:r>
              <a:rPr lang="ko-KR" altLang="en-US" sz="1200" b="1" dirty="0" smtClean="0">
                <a:latin typeface="+mj-lt"/>
              </a:rPr>
              <a:t>월 </a:t>
            </a:r>
            <a:r>
              <a:rPr lang="en-US" altLang="ko-KR" sz="1200" b="1" dirty="0" smtClean="0">
                <a:latin typeface="+mj-lt"/>
              </a:rPr>
              <a:t>x</a:t>
            </a:r>
            <a:r>
              <a:rPr lang="ko-KR" altLang="en-US" sz="1200" b="1" dirty="0" smtClean="0">
                <a:latin typeface="+mj-lt"/>
              </a:rPr>
              <a:t>일</a:t>
            </a:r>
            <a:endParaRPr lang="en-US" altLang="ko-KR" sz="1200" b="1" dirty="0" smtClean="0">
              <a:latin typeface="+mj-lt"/>
            </a:endParaRPr>
          </a:p>
          <a:p>
            <a:pPr algn="ctr">
              <a:lnSpc>
                <a:spcPct val="125000"/>
              </a:lnSpc>
            </a:pPr>
            <a:r>
              <a:rPr lang="ko-KR" altLang="en-US" sz="1200" b="1" dirty="0" smtClean="0">
                <a:latin typeface="+mj-lt"/>
              </a:rPr>
              <a:t>제 </a:t>
            </a:r>
            <a:r>
              <a:rPr lang="en-US" altLang="ko-KR" sz="1200" b="1" dirty="0" smtClean="0">
                <a:latin typeface="+mj-lt"/>
              </a:rPr>
              <a:t>xxx</a:t>
            </a:r>
            <a:r>
              <a:rPr lang="ko-KR" altLang="en-US" sz="1200" b="1" dirty="0" smtClean="0">
                <a:latin typeface="+mj-lt"/>
              </a:rPr>
              <a:t>차 </a:t>
            </a:r>
            <a:r>
              <a:rPr lang="ko-KR" altLang="en-US" sz="1200" b="1" dirty="0" err="1" smtClean="0">
                <a:latin typeface="+mj-lt"/>
              </a:rPr>
              <a:t>주회</a:t>
            </a:r>
            <a:endParaRPr lang="en-US" altLang="ko-KR" sz="1200" b="1" dirty="0" smtClean="0">
              <a:latin typeface="+mj-lt"/>
            </a:endParaRPr>
          </a:p>
          <a:p>
            <a:pPr algn="ctr">
              <a:lnSpc>
                <a:spcPct val="125000"/>
              </a:lnSpc>
            </a:pPr>
            <a:r>
              <a:rPr lang="ko-KR" altLang="en-US" sz="1200" b="1" dirty="0" smtClean="0">
                <a:latin typeface="+mj-lt"/>
              </a:rPr>
              <a:t>제 </a:t>
            </a:r>
            <a:r>
              <a:rPr lang="en-US" altLang="ko-KR" sz="1200" b="1" dirty="0" smtClean="0">
                <a:latin typeface="+mj-lt"/>
              </a:rPr>
              <a:t>xxx</a:t>
            </a:r>
            <a:r>
              <a:rPr lang="ko-KR" altLang="en-US" sz="1200" b="1" dirty="0" smtClean="0">
                <a:latin typeface="+mj-lt"/>
              </a:rPr>
              <a:t>호</a:t>
            </a:r>
            <a:r>
              <a:rPr lang="en-US" altLang="ko-KR" sz="1200" b="1" dirty="0" smtClean="0">
                <a:latin typeface="+mj-lt"/>
              </a:rPr>
              <a:t> </a:t>
            </a:r>
            <a:r>
              <a:rPr lang="ko-KR" altLang="en-US" sz="1200" b="1" dirty="0" smtClean="0">
                <a:latin typeface="+mj-lt"/>
              </a:rPr>
              <a:t>주보</a:t>
            </a:r>
            <a:endParaRPr lang="ko-KR" altLang="en-US" sz="1200" b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96443" y="6885717"/>
            <a:ext cx="416193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smtClean="0">
                <a:latin typeface="+mj-lt"/>
              </a:rPr>
              <a:t>국제로타리 회장</a:t>
            </a:r>
            <a:r>
              <a:rPr lang="en-US" altLang="ko-KR" sz="1050" smtClean="0">
                <a:latin typeface="+mj-lt"/>
              </a:rPr>
              <a:t>: 		</a:t>
            </a:r>
            <a:r>
              <a:rPr lang="ko-KR" altLang="en-US" sz="1050" smtClean="0">
                <a:latin typeface="+mj-lt"/>
              </a:rPr>
              <a:t>존 </a:t>
            </a:r>
            <a:r>
              <a:rPr lang="en-US" altLang="ko-KR" sz="1050" smtClean="0">
                <a:latin typeface="+mj-lt"/>
              </a:rPr>
              <a:t>F </a:t>
            </a:r>
            <a:r>
              <a:rPr lang="ko-KR" altLang="en-US" sz="1050" smtClean="0">
                <a:latin typeface="+mj-lt"/>
              </a:rPr>
              <a:t>졈 </a:t>
            </a:r>
            <a:r>
              <a:rPr lang="en-US" altLang="ko-KR" sz="1050" smtClean="0">
                <a:latin typeface="+mj-lt"/>
              </a:rPr>
              <a:t>(</a:t>
            </a:r>
            <a:r>
              <a:rPr lang="ko-KR" altLang="en-US" sz="1050" smtClean="0">
                <a:latin typeface="+mj-lt"/>
              </a:rPr>
              <a:t>미국</a:t>
            </a:r>
            <a:r>
              <a:rPr lang="en-US" altLang="ko-KR" sz="1050" smtClean="0">
                <a:latin typeface="+mj-lt"/>
              </a:rPr>
              <a:t>)</a:t>
            </a:r>
          </a:p>
          <a:p>
            <a:r>
              <a:rPr lang="ko-KR" altLang="en-US" sz="1050" smtClean="0">
                <a:latin typeface="+mj-lt"/>
              </a:rPr>
              <a:t>국제로타리 존</a:t>
            </a:r>
            <a:r>
              <a:rPr lang="en-US" altLang="ko-KR" sz="1050" smtClean="0">
                <a:latin typeface="+mj-lt"/>
              </a:rPr>
              <a:t> 9,10A </a:t>
            </a:r>
            <a:r>
              <a:rPr lang="ko-KR" altLang="en-US" sz="1050" smtClean="0">
                <a:latin typeface="+mj-lt"/>
              </a:rPr>
              <a:t>코디네이터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덕영 이재윤 </a:t>
            </a:r>
            <a:r>
              <a:rPr lang="en-US" altLang="ko-KR" sz="1050" smtClean="0">
                <a:latin typeface="+mj-lt"/>
              </a:rPr>
              <a:t> </a:t>
            </a:r>
          </a:p>
          <a:p>
            <a:r>
              <a:rPr lang="ko-KR" altLang="en-US" sz="1050" smtClean="0">
                <a:latin typeface="+mj-lt"/>
              </a:rPr>
              <a:t>국제로타리 </a:t>
            </a:r>
            <a:r>
              <a:rPr lang="en-US" altLang="ko-KR" sz="1050" smtClean="0">
                <a:latin typeface="+mj-lt"/>
              </a:rPr>
              <a:t>3650</a:t>
            </a:r>
            <a:r>
              <a:rPr lang="ko-KR" altLang="en-US" sz="1050" smtClean="0">
                <a:latin typeface="+mj-lt"/>
              </a:rPr>
              <a:t>지구 총재 </a:t>
            </a:r>
            <a:r>
              <a:rPr lang="en-US" altLang="ko-KR" sz="1050" smtClean="0">
                <a:latin typeface="+mj-lt"/>
              </a:rPr>
              <a:t>		</a:t>
            </a:r>
            <a:r>
              <a:rPr lang="ko-KR" altLang="en-US" sz="1050" smtClean="0">
                <a:latin typeface="+mj-lt"/>
              </a:rPr>
              <a:t>능설 박호군</a:t>
            </a:r>
            <a:endParaRPr lang="en-US" altLang="ko-KR" sz="1050" smtClean="0"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78569" y="7515949"/>
            <a:ext cx="2016224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538163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클럽송리더</a:t>
            </a:r>
            <a:r>
              <a:rPr lang="en-US" altLang="ko-KR" sz="105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538163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클럽관리위원장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538163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클럽회원위원장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538163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클럽봉사위원장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538163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클럽홍부위원장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538163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재단위원장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538163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클럽사무장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100" smtClean="0"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96165" y="7524192"/>
            <a:ext cx="1904113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28650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클럽트레이너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r>
              <a:rPr lang="en-US" altLang="ko-KR" sz="1050" smtClean="0">
                <a:latin typeface="+mj-lt"/>
              </a:rPr>
              <a:t/>
            </a:r>
            <a:br>
              <a:rPr lang="en-US" altLang="ko-KR" sz="1050" smtClean="0">
                <a:latin typeface="+mj-lt"/>
              </a:rPr>
            </a:br>
            <a:r>
              <a:rPr lang="ko-KR" altLang="en-US" sz="1050" smtClean="0">
                <a:latin typeface="+mj-lt"/>
              </a:rPr>
              <a:t>클럽회장 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538163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클럽부회장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628650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클럽총무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628650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재무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419100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감사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  <a:p>
            <a:pPr defTabSz="419100">
              <a:tabLst>
                <a:tab pos="1257300" algn="l"/>
              </a:tabLst>
            </a:pPr>
            <a:r>
              <a:rPr lang="ko-KR" altLang="en-US" sz="1050" smtClean="0">
                <a:latin typeface="+mj-lt"/>
              </a:rPr>
              <a:t>사찰</a:t>
            </a:r>
            <a:r>
              <a:rPr lang="en-US" altLang="ko-KR" sz="1050" smtClean="0">
                <a:latin typeface="+mj-lt"/>
              </a:rPr>
              <a:t>	</a:t>
            </a:r>
            <a:r>
              <a:rPr lang="ko-KR" altLang="en-US" sz="1050" smtClean="0">
                <a:latin typeface="+mj-lt"/>
              </a:rPr>
              <a:t>홍길동</a:t>
            </a:r>
            <a:endParaRPr lang="en-US" altLang="ko-KR" sz="1050" smtClean="0"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681606" y="780483"/>
            <a:ext cx="4237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smtClean="0"/>
              <a:t>서울</a:t>
            </a:r>
            <a:r>
              <a:rPr lang="en-US" altLang="ko-KR" sz="3600" b="1" smtClean="0"/>
              <a:t>ABC </a:t>
            </a:r>
            <a:r>
              <a:rPr lang="ko-KR" altLang="en-US" sz="3200" b="1" smtClean="0"/>
              <a:t>로타리클럽</a:t>
            </a:r>
            <a:endParaRPr lang="ko-KR" altLang="en-US" sz="3200" b="1"/>
          </a:p>
        </p:txBody>
      </p:sp>
      <p:sp>
        <p:nvSpPr>
          <p:cNvPr id="46" name="직사각형 45"/>
          <p:cNvSpPr/>
          <p:nvPr/>
        </p:nvSpPr>
        <p:spPr>
          <a:xfrm>
            <a:off x="2419432" y="8992827"/>
            <a:ext cx="4187096" cy="71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5" tIns="45697" rIns="91395" bIns="45697" spcCol="0" rtlCol="0" anchor="ctr"/>
          <a:lstStyle/>
          <a:p>
            <a:pPr algn="ctr"/>
            <a:endParaRPr lang="ko-KR" altLang="en-US"/>
          </a:p>
        </p:txBody>
      </p:sp>
      <p:sp>
        <p:nvSpPr>
          <p:cNvPr id="47" name="TextBox 46"/>
          <p:cNvSpPr txBox="1"/>
          <p:nvPr/>
        </p:nvSpPr>
        <p:spPr>
          <a:xfrm>
            <a:off x="2398466" y="8992827"/>
            <a:ext cx="42290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smtClean="0">
                <a:solidFill>
                  <a:schemeClr val="bg1"/>
                </a:solidFill>
              </a:rPr>
              <a:t>클럽주회장소</a:t>
            </a:r>
            <a:r>
              <a:rPr lang="en-US" altLang="ko-KR" sz="1050" smtClean="0">
                <a:solidFill>
                  <a:schemeClr val="bg1"/>
                </a:solidFill>
              </a:rPr>
              <a:t>: xxx</a:t>
            </a:r>
            <a:r>
              <a:rPr lang="ko-KR" altLang="en-US" sz="1050" smtClean="0">
                <a:solidFill>
                  <a:schemeClr val="bg1"/>
                </a:solidFill>
              </a:rPr>
              <a:t>호텔     클럽일시</a:t>
            </a:r>
            <a:r>
              <a:rPr lang="en-US" altLang="ko-KR" sz="1050" smtClean="0">
                <a:solidFill>
                  <a:schemeClr val="bg1"/>
                </a:solidFill>
              </a:rPr>
              <a:t>: </a:t>
            </a:r>
            <a:r>
              <a:rPr lang="ko-KR" altLang="en-US" sz="1050" smtClean="0">
                <a:solidFill>
                  <a:schemeClr val="bg1"/>
                </a:solidFill>
              </a:rPr>
              <a:t>매주 수요일 오전 </a:t>
            </a:r>
            <a:r>
              <a:rPr lang="en-US" altLang="ko-KR" sz="1050" smtClean="0">
                <a:solidFill>
                  <a:schemeClr val="bg1"/>
                </a:solidFill>
              </a:rPr>
              <a:t>7</a:t>
            </a:r>
            <a:r>
              <a:rPr lang="ko-KR" altLang="en-US" sz="1050" smtClean="0">
                <a:solidFill>
                  <a:schemeClr val="bg1"/>
                </a:solidFill>
              </a:rPr>
              <a:t>시반</a:t>
            </a:r>
            <a:endParaRPr lang="en-US" altLang="ko-KR" sz="1050" smtClean="0">
              <a:solidFill>
                <a:schemeClr val="bg1"/>
              </a:solidFill>
            </a:endParaRPr>
          </a:p>
          <a:p>
            <a:r>
              <a:rPr lang="ko-KR" altLang="en-US" sz="1050" smtClean="0">
                <a:solidFill>
                  <a:schemeClr val="bg1"/>
                </a:solidFill>
              </a:rPr>
              <a:t>클럽클럽주소</a:t>
            </a:r>
            <a:r>
              <a:rPr lang="en-US" altLang="ko-KR" sz="1050" smtClean="0">
                <a:solidFill>
                  <a:schemeClr val="bg1"/>
                </a:solidFill>
              </a:rPr>
              <a:t>: </a:t>
            </a:r>
            <a:r>
              <a:rPr lang="ko-KR" altLang="en-US" sz="1050" smtClean="0">
                <a:solidFill>
                  <a:schemeClr val="bg1"/>
                </a:solidFill>
              </a:rPr>
              <a:t>서울특별시 </a:t>
            </a:r>
            <a:r>
              <a:rPr lang="en-US" altLang="ko-KR" sz="1050" smtClean="0">
                <a:solidFill>
                  <a:schemeClr val="bg1"/>
                </a:solidFill>
              </a:rPr>
              <a:t>xx</a:t>
            </a:r>
            <a:r>
              <a:rPr lang="ko-KR" altLang="en-US" sz="1050" smtClean="0">
                <a:solidFill>
                  <a:schemeClr val="bg1"/>
                </a:solidFill>
              </a:rPr>
              <a:t>구 </a:t>
            </a:r>
            <a:r>
              <a:rPr lang="en-US" altLang="ko-KR" sz="1050" smtClean="0">
                <a:solidFill>
                  <a:schemeClr val="bg1"/>
                </a:solidFill>
              </a:rPr>
              <a:t>xx</a:t>
            </a:r>
            <a:r>
              <a:rPr lang="ko-KR" altLang="en-US" sz="1050" smtClean="0">
                <a:solidFill>
                  <a:schemeClr val="bg1"/>
                </a:solidFill>
              </a:rPr>
              <a:t>동 </a:t>
            </a:r>
            <a:r>
              <a:rPr lang="en-US" altLang="ko-KR" sz="1050" smtClean="0">
                <a:solidFill>
                  <a:schemeClr val="bg1"/>
                </a:solidFill>
              </a:rPr>
              <a:t>xx</a:t>
            </a:r>
            <a:r>
              <a:rPr lang="ko-KR" altLang="en-US" sz="1050" smtClean="0">
                <a:solidFill>
                  <a:schemeClr val="bg1"/>
                </a:solidFill>
              </a:rPr>
              <a:t>번지 </a:t>
            </a:r>
            <a:r>
              <a:rPr lang="en-US" altLang="ko-KR" sz="1050" smtClean="0">
                <a:solidFill>
                  <a:schemeClr val="bg1"/>
                </a:solidFill>
              </a:rPr>
              <a:t>xx</a:t>
            </a:r>
            <a:r>
              <a:rPr lang="ko-KR" altLang="en-US" sz="1050" smtClean="0">
                <a:solidFill>
                  <a:schemeClr val="bg1"/>
                </a:solidFill>
              </a:rPr>
              <a:t>빌딩 </a:t>
            </a:r>
            <a:r>
              <a:rPr lang="en-US" altLang="ko-KR" sz="1050" smtClean="0">
                <a:solidFill>
                  <a:schemeClr val="bg1"/>
                </a:solidFill>
              </a:rPr>
              <a:t>xx</a:t>
            </a:r>
            <a:r>
              <a:rPr lang="ko-KR" altLang="en-US" sz="1050" smtClean="0">
                <a:solidFill>
                  <a:schemeClr val="bg1"/>
                </a:solidFill>
              </a:rPr>
              <a:t>호</a:t>
            </a:r>
            <a:endParaRPr lang="en-US" altLang="ko-KR" sz="1050" smtClean="0">
              <a:solidFill>
                <a:schemeClr val="bg1"/>
              </a:solidFill>
            </a:endParaRPr>
          </a:p>
          <a:p>
            <a:r>
              <a:rPr lang="ko-KR" altLang="en-US" sz="1050" smtClean="0">
                <a:solidFill>
                  <a:schemeClr val="bg1"/>
                </a:solidFill>
              </a:rPr>
              <a:t>전화</a:t>
            </a:r>
            <a:r>
              <a:rPr lang="en-US" altLang="ko-KR" sz="1050" smtClean="0">
                <a:solidFill>
                  <a:schemeClr val="bg1"/>
                </a:solidFill>
              </a:rPr>
              <a:t>: (02) 123-1234 </a:t>
            </a:r>
            <a:r>
              <a:rPr lang="ko-KR" altLang="en-US" sz="1050" smtClean="0">
                <a:solidFill>
                  <a:schemeClr val="bg1"/>
                </a:solidFill>
              </a:rPr>
              <a:t>팩스</a:t>
            </a:r>
            <a:r>
              <a:rPr lang="en-US" altLang="ko-KR" sz="1050" smtClean="0">
                <a:solidFill>
                  <a:schemeClr val="bg1"/>
                </a:solidFill>
              </a:rPr>
              <a:t>: (02) 123-3456 </a:t>
            </a:r>
            <a:r>
              <a:rPr lang="ko-KR" altLang="en-US" sz="1050" smtClean="0">
                <a:solidFill>
                  <a:schemeClr val="bg1"/>
                </a:solidFill>
              </a:rPr>
              <a:t>사무장</a:t>
            </a:r>
            <a:r>
              <a:rPr lang="en-US" altLang="ko-KR" sz="1050" smtClean="0">
                <a:solidFill>
                  <a:schemeClr val="bg1"/>
                </a:solidFill>
              </a:rPr>
              <a:t>: 010-123-1234</a:t>
            </a:r>
            <a:br>
              <a:rPr lang="en-US" altLang="ko-KR" sz="1050" smtClean="0">
                <a:solidFill>
                  <a:schemeClr val="bg1"/>
                </a:solidFill>
              </a:rPr>
            </a:br>
            <a:r>
              <a:rPr lang="ko-KR" altLang="en-US" sz="1050" smtClean="0">
                <a:solidFill>
                  <a:schemeClr val="bg1"/>
                </a:solidFill>
              </a:rPr>
              <a:t>이메일</a:t>
            </a:r>
            <a:r>
              <a:rPr lang="en-US" altLang="ko-KR" sz="1050" smtClean="0">
                <a:solidFill>
                  <a:schemeClr val="bg1"/>
                </a:solidFill>
              </a:rPr>
              <a:t>: seoulabc@hanmail.net  </a:t>
            </a:r>
            <a:r>
              <a:rPr lang="ko-KR" altLang="en-US" sz="1050" smtClean="0">
                <a:solidFill>
                  <a:schemeClr val="bg1"/>
                </a:solidFill>
              </a:rPr>
              <a:t>예금주</a:t>
            </a:r>
            <a:r>
              <a:rPr lang="en-US" altLang="ko-KR" sz="1050" smtClean="0">
                <a:solidFill>
                  <a:schemeClr val="bg1"/>
                </a:solidFill>
              </a:rPr>
              <a:t>/</a:t>
            </a:r>
            <a:r>
              <a:rPr lang="ko-KR" altLang="en-US" sz="1050" smtClean="0">
                <a:solidFill>
                  <a:schemeClr val="bg1"/>
                </a:solidFill>
              </a:rPr>
              <a:t>계좌</a:t>
            </a:r>
            <a:r>
              <a:rPr lang="en-US" altLang="ko-KR" sz="1050" smtClean="0">
                <a:solidFill>
                  <a:schemeClr val="bg1"/>
                </a:solidFill>
              </a:rPr>
              <a:t>: ABC/xxxxxxxxxxxx</a:t>
            </a:r>
            <a:endParaRPr lang="ko-KR" altLang="en-US" sz="1050">
              <a:solidFill>
                <a:schemeClr val="bg1"/>
              </a:solidFill>
            </a:endParaRPr>
          </a:p>
        </p:txBody>
      </p:sp>
      <p:pic>
        <p:nvPicPr>
          <p:cNvPr id="48" name="그림 4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40949" y="1920936"/>
            <a:ext cx="2076412" cy="1365550"/>
          </a:xfrm>
          <a:prstGeom prst="rect">
            <a:avLst/>
          </a:prstGeom>
        </p:spPr>
      </p:pic>
      <p:sp>
        <p:nvSpPr>
          <p:cNvPr id="49" name="직사각형 48"/>
          <p:cNvSpPr/>
          <p:nvPr/>
        </p:nvSpPr>
        <p:spPr>
          <a:xfrm>
            <a:off x="2418629" y="1924050"/>
            <a:ext cx="2048668" cy="1362436"/>
          </a:xfrm>
          <a:prstGeom prst="rect">
            <a:avLst/>
          </a:prstGeom>
          <a:solidFill>
            <a:srgbClr val="9CFE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TextBox 50"/>
          <p:cNvSpPr txBox="1"/>
          <p:nvPr/>
        </p:nvSpPr>
        <p:spPr>
          <a:xfrm>
            <a:off x="2402554" y="2241133"/>
            <a:ext cx="206474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smtClean="0"/>
              <a:t>세계평화 및 분쟁 예방</a:t>
            </a:r>
            <a:r>
              <a:rPr lang="en-US" altLang="ko-KR" sz="1050" b="1" smtClean="0"/>
              <a:t>/</a:t>
            </a:r>
            <a:r>
              <a:rPr lang="ko-KR" altLang="en-US" sz="1050" b="1" smtClean="0"/>
              <a:t>해결</a:t>
            </a:r>
            <a:endParaRPr lang="en-US" altLang="ko-KR" sz="1050" b="1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smtClean="0"/>
              <a:t>질병 예방 및 치료</a:t>
            </a:r>
            <a:endParaRPr lang="en-US" altLang="ko-KR" sz="1050" b="1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smtClean="0"/>
              <a:t>수자원 및 위생</a:t>
            </a:r>
            <a:endParaRPr lang="en-US" altLang="ko-KR" sz="1050" b="1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smtClean="0"/>
              <a:t>모자보건</a:t>
            </a:r>
            <a:endParaRPr lang="en-US" altLang="ko-KR" sz="1050" b="1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smtClean="0"/>
              <a:t>기본 교육과 문해력</a:t>
            </a:r>
            <a:endParaRPr lang="en-US" altLang="ko-KR" sz="1050" b="1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50" b="1" smtClean="0"/>
              <a:t>경제 및 지역사회 개발</a:t>
            </a:r>
            <a:endParaRPr lang="en-US" altLang="ko-KR" sz="1050" b="1" smtClean="0"/>
          </a:p>
        </p:txBody>
      </p:sp>
      <p:pic>
        <p:nvPicPr>
          <p:cNvPr id="56" name="그림 5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629" y="3390224"/>
            <a:ext cx="4187899" cy="315076"/>
          </a:xfrm>
          <a:prstGeom prst="rect">
            <a:avLst/>
          </a:prstGeom>
        </p:spPr>
      </p:pic>
      <p:sp>
        <p:nvSpPr>
          <p:cNvPr id="57" name="직사각형 56"/>
          <p:cNvSpPr/>
          <p:nvPr/>
        </p:nvSpPr>
        <p:spPr>
          <a:xfrm>
            <a:off x="2505961" y="3386076"/>
            <a:ext cx="37635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US" altLang="ko-KR" sz="1400" b="1" kern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Rotarian</a:t>
            </a:r>
            <a:r>
              <a:rPr lang="ko-KR" altLang="en-US" sz="1400" b="1" kern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b="1" kern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Motto  </a:t>
            </a:r>
            <a:r>
              <a:rPr lang="ko-KR" altLang="en-US" sz="1100" b="1" kern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로타리안 모토</a:t>
            </a:r>
            <a:endParaRPr lang="zh-TW" altLang="en-US" sz="1100" b="1" kern="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2418628" y="3704971"/>
            <a:ext cx="4187899" cy="1215567"/>
          </a:xfrm>
          <a:prstGeom prst="rect">
            <a:avLst/>
          </a:prstGeom>
          <a:solidFill>
            <a:srgbClr val="9CFE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2552433" y="3720586"/>
            <a:ext cx="3871573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361950">
              <a:lnSpc>
                <a:spcPct val="80000"/>
              </a:lnSpc>
            </a:pPr>
            <a:r>
              <a:rPr lang="en-US" altLang="ko-KR" sz="1200" b="1" smtClean="0"/>
              <a:t>The First Motto:</a:t>
            </a:r>
            <a:r>
              <a:rPr lang="en-US" altLang="ko-KR" smtClean="0"/>
              <a:t/>
            </a:r>
            <a:br>
              <a:rPr lang="en-US" altLang="ko-KR" smtClean="0"/>
            </a:br>
            <a:r>
              <a:rPr lang="en-US" altLang="ko-KR" smtClean="0"/>
              <a:t>    </a:t>
            </a:r>
            <a:r>
              <a:rPr lang="en-US" altLang="ko-KR" sz="1100" b="1" smtClean="0">
                <a:solidFill>
                  <a:srgbClr val="0005E2"/>
                </a:solidFill>
                <a:latin typeface="+mj-lt"/>
              </a:rPr>
              <a:t>Service Above Self  </a:t>
            </a:r>
            <a:r>
              <a:rPr lang="en-US" altLang="ko-KR" sz="1200" b="1" smtClean="0">
                <a:solidFill>
                  <a:srgbClr val="0005E2"/>
                </a:solidFill>
                <a:latin typeface="+mj-lt"/>
              </a:rPr>
              <a:t/>
            </a:r>
            <a:br>
              <a:rPr lang="en-US" altLang="ko-KR" sz="1200" b="1" smtClean="0">
                <a:solidFill>
                  <a:srgbClr val="0005E2"/>
                </a:solidFill>
                <a:latin typeface="+mj-lt"/>
              </a:rPr>
            </a:br>
            <a:r>
              <a:rPr lang="en-US" altLang="ko-KR" sz="1000" b="1" smtClean="0">
                <a:solidFill>
                  <a:srgbClr val="0005E2"/>
                </a:solidFill>
                <a:latin typeface="+mj-lt"/>
              </a:rPr>
              <a:t>       </a:t>
            </a:r>
            <a:r>
              <a:rPr lang="ko-KR" altLang="en-US" sz="1000" b="1" smtClean="0">
                <a:solidFill>
                  <a:srgbClr val="0005E2"/>
                </a:solidFill>
                <a:latin typeface="+mj-ea"/>
                <a:ea typeface="+mj-ea"/>
              </a:rPr>
              <a:t>초아의</a:t>
            </a:r>
            <a:r>
              <a:rPr lang="en-US" altLang="ko-KR" sz="1000" b="1" smtClean="0">
                <a:solidFill>
                  <a:srgbClr val="0005E2"/>
                </a:solidFill>
                <a:latin typeface="+mj-ea"/>
                <a:ea typeface="+mj-ea"/>
              </a:rPr>
              <a:t> </a:t>
            </a:r>
            <a:r>
              <a:rPr lang="ko-KR" altLang="en-US" sz="1000" b="1" smtClean="0">
                <a:solidFill>
                  <a:srgbClr val="0005E2"/>
                </a:solidFill>
                <a:latin typeface="+mj-ea"/>
                <a:ea typeface="+mj-ea"/>
              </a:rPr>
              <a:t>봉사</a:t>
            </a:r>
            <a:r>
              <a:rPr lang="en-US" altLang="ko-KR" sz="1000" b="1">
                <a:solidFill>
                  <a:srgbClr val="0005E2"/>
                </a:solidFill>
                <a:latin typeface="+mj-ea"/>
                <a:ea typeface="+mj-ea"/>
              </a:rPr>
              <a:t> </a:t>
            </a:r>
            <a:r>
              <a:rPr lang="en-US" altLang="ko-KR" sz="1000" b="1" smtClean="0">
                <a:solidFill>
                  <a:srgbClr val="0005E2"/>
                </a:solidFill>
                <a:latin typeface="+mj-ea"/>
                <a:ea typeface="+mj-ea"/>
              </a:rPr>
              <a:t>              </a:t>
            </a:r>
            <a:r>
              <a:rPr lang="en-US" altLang="ko-KR" sz="800" smtClean="0"/>
              <a:t>(1950</a:t>
            </a:r>
            <a:r>
              <a:rPr lang="ko-KR" altLang="en-US" sz="800" smtClean="0"/>
              <a:t>년 국제대회에서 채택</a:t>
            </a:r>
            <a:r>
              <a:rPr lang="en-US" altLang="ko-KR" sz="800" smtClean="0"/>
              <a:t>)</a:t>
            </a:r>
          </a:p>
          <a:p>
            <a:pPr defTabSz="361950">
              <a:lnSpc>
                <a:spcPct val="80000"/>
              </a:lnSpc>
            </a:pPr>
            <a:r>
              <a:rPr lang="en-US" altLang="ko-KR" sz="1200" b="1"/>
              <a:t>The </a:t>
            </a:r>
            <a:r>
              <a:rPr lang="en-US" altLang="ko-KR" sz="1200" b="1" smtClean="0"/>
              <a:t>Second Motto: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en-US" altLang="ko-KR" sz="1200" b="1" smtClean="0"/>
              <a:t>      </a:t>
            </a:r>
            <a:r>
              <a:rPr lang="en-US" altLang="ko-KR" sz="1100" b="1" smtClean="0">
                <a:solidFill>
                  <a:srgbClr val="0005E2"/>
                </a:solidFill>
              </a:rPr>
              <a:t>They profit most who serve best  </a:t>
            </a:r>
            <a:r>
              <a:rPr lang="en-US" altLang="ko-KR" sz="1100" b="1" i="1">
                <a:solidFill>
                  <a:srgbClr val="0005E2"/>
                </a:solidFill>
              </a:rPr>
              <a:t/>
            </a:r>
            <a:br>
              <a:rPr lang="en-US" altLang="ko-KR" sz="1100" b="1" i="1">
                <a:solidFill>
                  <a:srgbClr val="0005E2"/>
                </a:solidFill>
              </a:rPr>
            </a:br>
            <a:r>
              <a:rPr lang="en-US" altLang="ko-KR" sz="1400" b="1">
                <a:solidFill>
                  <a:srgbClr val="0005E2"/>
                </a:solidFill>
              </a:rPr>
              <a:t>     </a:t>
            </a:r>
            <a:r>
              <a:rPr lang="ko-KR" altLang="en-US" sz="1000" b="1" smtClean="0">
                <a:solidFill>
                  <a:srgbClr val="0005E2"/>
                </a:solidFill>
              </a:rPr>
              <a:t>가장 훌륭하게 봉사하는 사람이 사장 많이 거두어 들인다</a:t>
            </a:r>
            <a:r>
              <a:rPr lang="en-US" altLang="ko-KR" sz="1000" b="1" smtClean="0">
                <a:solidFill>
                  <a:srgbClr val="0005E2"/>
                </a:solidFill>
              </a:rPr>
              <a:t/>
            </a:r>
            <a:br>
              <a:rPr lang="en-US" altLang="ko-KR" sz="1000" b="1" smtClean="0">
                <a:solidFill>
                  <a:srgbClr val="0005E2"/>
                </a:solidFill>
              </a:rPr>
            </a:br>
            <a:r>
              <a:rPr lang="en-US" altLang="ko-KR" sz="1200" smtClean="0"/>
              <a:t>                               </a:t>
            </a:r>
            <a:r>
              <a:rPr lang="en-US" altLang="ko-KR" sz="800" smtClean="0"/>
              <a:t>(1911</a:t>
            </a:r>
            <a:r>
              <a:rPr lang="ko-KR" altLang="en-US" sz="800" smtClean="0"/>
              <a:t>년 포트랜드 아메리칸 대회에서 </a:t>
            </a:r>
            <a:r>
              <a:rPr lang="ko-KR" altLang="en-US" sz="800"/>
              <a:t>채택</a:t>
            </a:r>
            <a:r>
              <a:rPr lang="en-US" altLang="ko-KR" sz="800"/>
              <a:t>)</a:t>
            </a:r>
            <a:endParaRPr lang="ko-KR" altLang="en-US" sz="800"/>
          </a:p>
          <a:p>
            <a:pPr defTabSz="361950">
              <a:lnSpc>
                <a:spcPct val="80000"/>
              </a:lnSpc>
            </a:pPr>
            <a:endParaRPr lang="ko-KR" altLang="en-US" sz="500"/>
          </a:p>
        </p:txBody>
      </p:sp>
      <p:pic>
        <p:nvPicPr>
          <p:cNvPr id="61" name="그림 6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709" y="1914489"/>
            <a:ext cx="2043587" cy="315076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2385817" y="1936315"/>
            <a:ext cx="21597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smtClean="0">
                <a:solidFill>
                  <a:schemeClr val="bg1"/>
                </a:solidFill>
              </a:rPr>
              <a:t>로타리 봉사의 </a:t>
            </a:r>
            <a:r>
              <a:rPr lang="en-US" altLang="ko-KR" sz="1200" b="1" smtClean="0">
                <a:solidFill>
                  <a:schemeClr val="bg1"/>
                </a:solidFill>
              </a:rPr>
              <a:t>6</a:t>
            </a:r>
            <a:r>
              <a:rPr lang="ko-KR" altLang="en-US" sz="1200" b="1" smtClean="0">
                <a:solidFill>
                  <a:schemeClr val="bg1"/>
                </a:solidFill>
              </a:rPr>
              <a:t>대 초점분야</a:t>
            </a:r>
            <a:endParaRPr lang="ko-KR" altLang="en-US" sz="1200" b="1">
              <a:solidFill>
                <a:schemeClr val="bg1"/>
              </a:solidFill>
            </a:endParaRPr>
          </a:p>
        </p:txBody>
      </p:sp>
      <p:sp>
        <p:nvSpPr>
          <p:cNvPr id="62" name="모서리가 둥근 직사각형 61"/>
          <p:cNvSpPr/>
          <p:nvPr/>
        </p:nvSpPr>
        <p:spPr>
          <a:xfrm>
            <a:off x="2436391" y="5037644"/>
            <a:ext cx="4179346" cy="1707644"/>
          </a:xfrm>
          <a:prstGeom prst="roundRect">
            <a:avLst>
              <a:gd name="adj" fmla="val 7184"/>
            </a:avLst>
          </a:prstGeom>
          <a:solidFill>
            <a:srgbClr val="895D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3" name="TextBox 62"/>
          <p:cNvSpPr txBox="1"/>
          <p:nvPr/>
        </p:nvSpPr>
        <p:spPr>
          <a:xfrm>
            <a:off x="2461809" y="5008898"/>
            <a:ext cx="11256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오늘의 명언</a:t>
            </a:r>
            <a:endParaRPr lang="ko-KR" altLang="en-US" sz="1400" b="1">
              <a:solidFill>
                <a:schemeClr val="bg1"/>
              </a:solidFill>
              <a:latin typeface="HY그래픽M" panose="02030600000101010101" pitchFamily="18" charset="-127"/>
              <a:ea typeface="HY그래픽M" panose="0203060000010101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2775" y="3416044"/>
            <a:ext cx="18870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b="1" smtClean="0">
                <a:solidFill>
                  <a:srgbClr val="00B0F0"/>
                </a:solidFill>
              </a:rPr>
              <a:t>Rotary</a:t>
            </a:r>
            <a:r>
              <a:rPr lang="ko-KR" altLang="en-US" sz="1100" b="1" smtClean="0">
                <a:solidFill>
                  <a:srgbClr val="00B0F0"/>
                </a:solidFill>
              </a:rPr>
              <a:t> </a:t>
            </a:r>
            <a:r>
              <a:rPr lang="en-US" altLang="ko-KR" sz="1100" b="1" smtClean="0">
                <a:solidFill>
                  <a:srgbClr val="00B0F0"/>
                </a:solidFill>
              </a:rPr>
              <a:t>Serving Humanity</a:t>
            </a:r>
            <a:endParaRPr lang="ko-KR" altLang="en-US" sz="1100" b="1">
              <a:solidFill>
                <a:srgbClr val="00B0F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352773" y="5391920"/>
            <a:ext cx="414087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“Be</a:t>
            </a:r>
            <a:r>
              <a:rPr lang="ko-KR" altLang="en-US" sz="12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 </a:t>
            </a:r>
            <a:r>
              <a:rPr lang="en-US" altLang="ko-KR" sz="12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the change that you wish to see in the world” </a:t>
            </a:r>
            <a:br>
              <a:rPr lang="en-US" altLang="ko-KR" sz="12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</a:br>
            <a:r>
              <a:rPr lang="en-US" altLang="ko-KR" sz="11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   </a:t>
            </a:r>
            <a:r>
              <a:rPr lang="ko-KR" altLang="en-US" sz="11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당신이 먼저 이 세상에 원하는 변화 그 자체가 되어라 </a:t>
            </a:r>
            <a:endParaRPr lang="en-US" altLang="ko-KR" sz="1100" b="1" dirty="0" smtClean="0">
              <a:solidFill>
                <a:schemeClr val="bg1"/>
              </a:solidFill>
              <a:latin typeface="HY그래픽M" panose="02030600000101010101" pitchFamily="18" charset="-127"/>
              <a:ea typeface="HY그래픽M" panose="02030600000101010101" pitchFamily="18" charset="-127"/>
            </a:endParaRPr>
          </a:p>
          <a:p>
            <a:r>
              <a:rPr lang="en-US" altLang="ko-KR" sz="1100" b="1" dirty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 </a:t>
            </a:r>
            <a:r>
              <a:rPr lang="en-US" altLang="ko-KR" sz="11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                                                         -  Mahatma Gandhi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352773" y="6001785"/>
            <a:ext cx="422904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“A year from now you will wish you had started today” </a:t>
            </a:r>
            <a:br>
              <a:rPr lang="en-US" altLang="ko-KR" sz="12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</a:br>
            <a:r>
              <a:rPr lang="en-US" altLang="ko-KR" sz="11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   </a:t>
            </a:r>
            <a:r>
              <a:rPr lang="ko-KR" altLang="en-US" sz="11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일년 후에 당신은 오늘부터 그 일을 했었으면 할 것입니다</a:t>
            </a:r>
            <a:endParaRPr lang="en-US" altLang="ko-KR" sz="1100" b="1" dirty="0" smtClean="0">
              <a:solidFill>
                <a:schemeClr val="bg1"/>
              </a:solidFill>
              <a:latin typeface="HY그래픽M" panose="02030600000101010101" pitchFamily="18" charset="-127"/>
              <a:ea typeface="HY그래픽M" panose="02030600000101010101" pitchFamily="18" charset="-127"/>
            </a:endParaRPr>
          </a:p>
          <a:p>
            <a:r>
              <a:rPr lang="en-US" altLang="ko-KR" sz="1100" b="1" dirty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 </a:t>
            </a:r>
            <a:r>
              <a:rPr lang="en-US" altLang="ko-KR" sz="11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                                                         -  </a:t>
            </a:r>
            <a:r>
              <a:rPr lang="en-US" altLang="ko-KR" sz="1100" b="1" dirty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K</a:t>
            </a:r>
            <a:r>
              <a:rPr lang="en-US" altLang="ko-KR" sz="11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aren</a:t>
            </a:r>
            <a:r>
              <a:rPr lang="ko-KR" altLang="en-US" sz="11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 </a:t>
            </a:r>
            <a:r>
              <a:rPr lang="en-US" altLang="ko-KR" sz="1100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rPr>
              <a:t>Lamb</a:t>
            </a:r>
          </a:p>
        </p:txBody>
      </p:sp>
    </p:spTree>
    <p:extLst>
      <p:ext uri="{BB962C8B-B14F-4D97-AF65-F5344CB8AC3E}">
        <p14:creationId xmlns="" xmlns:p14="http://schemas.microsoft.com/office/powerpoint/2010/main" val="51282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/>
          <p:cNvSpPr/>
          <p:nvPr/>
        </p:nvSpPr>
        <p:spPr>
          <a:xfrm>
            <a:off x="370451" y="6032998"/>
            <a:ext cx="6146186" cy="3318026"/>
          </a:xfrm>
          <a:prstGeom prst="roundRect">
            <a:avLst>
              <a:gd name="adj" fmla="val 4771"/>
            </a:avLst>
          </a:prstGeom>
          <a:blipFill>
            <a:blip r:embed="rId2" cstate="print"/>
            <a:tile tx="0" ty="0" sx="100000" sy="100000" flip="none" algn="tl"/>
          </a:blipFill>
          <a:ln w="19050">
            <a:solidFill>
              <a:srgbClr val="E36B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370451" y="560512"/>
            <a:ext cx="6146186" cy="5364596"/>
          </a:xfrm>
          <a:prstGeom prst="roundRect">
            <a:avLst>
              <a:gd name="adj" fmla="val 4771"/>
            </a:avLst>
          </a:prstGeom>
          <a:blipFill>
            <a:blip r:embed="rId2" cstate="print"/>
            <a:tile tx="0" ty="0" sx="100000" sy="100000" flip="none" algn="tl"/>
          </a:blipFill>
          <a:ln w="19050">
            <a:solidFill>
              <a:srgbClr val="E36B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22" y="9485832"/>
            <a:ext cx="598924" cy="269618"/>
          </a:xfrm>
          <a:prstGeom prst="rect">
            <a:avLst/>
          </a:prstGeom>
        </p:spPr>
      </p:pic>
      <p:cxnSp>
        <p:nvCxnSpPr>
          <p:cNvPr id="8" name="직선 연결선 7"/>
          <p:cNvCxnSpPr/>
          <p:nvPr/>
        </p:nvCxnSpPr>
        <p:spPr>
          <a:xfrm flipV="1">
            <a:off x="370450" y="332766"/>
            <a:ext cx="5780464" cy="11722"/>
          </a:xfrm>
          <a:prstGeom prst="line">
            <a:avLst/>
          </a:prstGeom>
          <a:ln w="12700">
            <a:solidFill>
              <a:srgbClr val="E36B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509" y="197957"/>
            <a:ext cx="598924" cy="269618"/>
          </a:xfrm>
          <a:prstGeom prst="rect">
            <a:avLst/>
          </a:prstGeom>
        </p:spPr>
      </p:pic>
      <p:cxnSp>
        <p:nvCxnSpPr>
          <p:cNvPr id="14" name="직선 연결선 13"/>
          <p:cNvCxnSpPr/>
          <p:nvPr/>
        </p:nvCxnSpPr>
        <p:spPr>
          <a:xfrm>
            <a:off x="836712" y="9620641"/>
            <a:ext cx="56799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883509" y="9620641"/>
            <a:ext cx="5633127" cy="0"/>
          </a:xfrm>
          <a:prstGeom prst="line">
            <a:avLst/>
          </a:prstGeom>
          <a:ln w="19050">
            <a:solidFill>
              <a:srgbClr val="C14A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직사각형 20"/>
          <p:cNvSpPr/>
          <p:nvPr/>
        </p:nvSpPr>
        <p:spPr>
          <a:xfrm>
            <a:off x="2003384" y="437425"/>
            <a:ext cx="2880320" cy="30896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2151063" algn="l"/>
              </a:tabLst>
            </a:pPr>
            <a:r>
              <a:rPr lang="ko-KR" altLang="en-US" sz="1400" b="1" smtClean="0"/>
              <a:t>서울</a:t>
            </a:r>
            <a:r>
              <a:rPr lang="en-US" altLang="ko-KR" sz="1400" b="1" smtClean="0"/>
              <a:t>ABC </a:t>
            </a:r>
            <a:r>
              <a:rPr lang="ko-KR" altLang="en-US" sz="1400" b="1" err="1" smtClean="0"/>
              <a:t>로타리클럽</a:t>
            </a:r>
            <a:r>
              <a:rPr lang="ko-KR" altLang="en-US" sz="1400" b="1" smtClean="0"/>
              <a:t> 주회 </a:t>
            </a:r>
            <a:r>
              <a:rPr lang="ko-KR" altLang="en-US" sz="1400" b="1" dirty="0" smtClean="0"/>
              <a:t>식순</a:t>
            </a:r>
            <a:endParaRPr lang="ko-KR" altLang="en-US" sz="1400" b="1" dirty="0"/>
          </a:p>
        </p:txBody>
      </p:sp>
      <p:sp>
        <p:nvSpPr>
          <p:cNvPr id="23" name="직사각형 22"/>
          <p:cNvSpPr/>
          <p:nvPr/>
        </p:nvSpPr>
        <p:spPr>
          <a:xfrm>
            <a:off x="487498" y="992561"/>
            <a:ext cx="6029138" cy="4606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  <a:tabLst>
                <a:tab pos="5019675" algn="l"/>
              </a:tabLst>
            </a:pPr>
            <a:r>
              <a:rPr lang="ko-KR" altLang="en-US" sz="1100" smtClean="0">
                <a:latin typeface="+mj-lt"/>
              </a:rPr>
              <a:t>개회선언 및 타종   </a:t>
            </a:r>
            <a:r>
              <a:rPr lang="en-US" altLang="ko-KR" sz="1100" smtClean="0">
                <a:latin typeface="+mj-lt"/>
              </a:rPr>
              <a:t>------------------------------------------------------------------     </a:t>
            </a:r>
            <a:r>
              <a:rPr lang="ko-KR" altLang="en-US" sz="1100" smtClean="0">
                <a:latin typeface="+mj-lt"/>
              </a:rPr>
              <a:t>회  장</a:t>
            </a:r>
            <a:endParaRPr lang="ko-KR" altLang="en-US" sz="1100" dirty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국민의례국기에  </a:t>
            </a:r>
            <a:r>
              <a:rPr lang="ko-KR" altLang="en-US" sz="1100">
                <a:latin typeface="+mj-lt"/>
              </a:rPr>
              <a:t>대한 </a:t>
            </a:r>
            <a:r>
              <a:rPr lang="ko-KR" altLang="en-US" sz="1100" smtClean="0">
                <a:latin typeface="+mj-lt"/>
              </a:rPr>
              <a:t> 경례  </a:t>
            </a:r>
            <a:r>
              <a:rPr lang="en-US" altLang="ko-KR" sz="1100" smtClean="0">
                <a:latin typeface="+mj-lt"/>
              </a:rPr>
              <a:t>-------------------------------------------------------      </a:t>
            </a:r>
            <a:r>
              <a:rPr lang="ko-KR" altLang="en-US" sz="1100" smtClean="0">
                <a:latin typeface="+mj-lt"/>
              </a:rPr>
              <a:t>총  무</a:t>
            </a:r>
            <a:endParaRPr lang="en-US" altLang="ko-KR" sz="1100" dirty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애국가  제창</a:t>
            </a:r>
            <a:r>
              <a:rPr lang="en-US" altLang="ko-KR" sz="1100">
                <a:latin typeface="+mj-lt"/>
              </a:rPr>
              <a:t> </a:t>
            </a:r>
            <a:r>
              <a:rPr lang="en-US" altLang="ko-KR" sz="1100" smtClean="0">
                <a:latin typeface="+mj-lt"/>
              </a:rPr>
              <a:t>   ----------------------------------------------------------------------   </a:t>
            </a:r>
            <a:r>
              <a:rPr lang="ko-KR" altLang="en-US" sz="1100" smtClean="0">
                <a:latin typeface="+mj-lt"/>
              </a:rPr>
              <a:t>다 </a:t>
            </a:r>
            <a:r>
              <a:rPr lang="ko-KR" altLang="en-US" sz="1100" dirty="0" smtClean="0">
                <a:latin typeface="+mj-lt"/>
              </a:rPr>
              <a:t>함 께</a:t>
            </a:r>
            <a:endParaRPr lang="ko-KR" altLang="en-US" sz="1100" dirty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로타리 </a:t>
            </a:r>
            <a:r>
              <a:rPr lang="ko-KR" altLang="en-US" sz="1100" dirty="0" smtClean="0">
                <a:latin typeface="+mj-lt"/>
              </a:rPr>
              <a:t>강령 </a:t>
            </a:r>
            <a:r>
              <a:rPr lang="ko-KR" altLang="en-US" sz="1100" smtClean="0">
                <a:latin typeface="+mj-lt"/>
              </a:rPr>
              <a:t>낭독  </a:t>
            </a:r>
            <a:r>
              <a:rPr lang="en-US" altLang="ko-KR" sz="1100" smtClean="0">
                <a:latin typeface="+mj-lt"/>
              </a:rPr>
              <a:t>--------------------------------------------------------------     </a:t>
            </a:r>
            <a:r>
              <a:rPr lang="ko-KR" altLang="en-US" sz="1100" smtClean="0">
                <a:latin typeface="+mj-lt"/>
              </a:rPr>
              <a:t>지 </a:t>
            </a:r>
            <a:r>
              <a:rPr lang="ko-KR" altLang="en-US" sz="1100" dirty="0" smtClean="0">
                <a:latin typeface="+mj-lt"/>
              </a:rPr>
              <a:t>명 회 원</a:t>
            </a:r>
            <a:endParaRPr lang="en-US" altLang="ko-KR" sz="1100" dirty="0" smtClean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네 </a:t>
            </a:r>
            <a:r>
              <a:rPr lang="ko-KR" altLang="en-US" sz="1100" dirty="0">
                <a:latin typeface="+mj-lt"/>
              </a:rPr>
              <a:t>가지 </a:t>
            </a:r>
            <a:r>
              <a:rPr lang="ko-KR" altLang="en-US" sz="1100">
                <a:latin typeface="+mj-lt"/>
              </a:rPr>
              <a:t>표준 </a:t>
            </a:r>
            <a:r>
              <a:rPr lang="ko-KR" altLang="en-US" sz="1100" smtClean="0">
                <a:latin typeface="+mj-lt"/>
              </a:rPr>
              <a:t>제창</a:t>
            </a:r>
            <a:r>
              <a:rPr lang="en-US" altLang="ko-KR" sz="1100">
                <a:latin typeface="+mj-lt"/>
              </a:rPr>
              <a:t> </a:t>
            </a:r>
            <a:r>
              <a:rPr lang="en-US" altLang="ko-KR" sz="1100" smtClean="0">
                <a:latin typeface="+mj-lt"/>
              </a:rPr>
              <a:t> -------------------------------------------------------------     </a:t>
            </a:r>
            <a:r>
              <a:rPr lang="ko-KR" altLang="en-US" sz="1100" smtClean="0">
                <a:latin typeface="+mj-lt"/>
              </a:rPr>
              <a:t>지 </a:t>
            </a:r>
            <a:r>
              <a:rPr lang="ko-KR" altLang="en-US" sz="1100" dirty="0">
                <a:latin typeface="+mj-lt"/>
              </a:rPr>
              <a:t>명 회 원</a:t>
            </a: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로타리송</a:t>
            </a:r>
            <a:r>
              <a:rPr lang="en-US" altLang="ko-KR" sz="1100">
                <a:latin typeface="+mj-lt"/>
              </a:rPr>
              <a:t> </a:t>
            </a:r>
            <a:r>
              <a:rPr lang="ko-KR" altLang="en-US" sz="1100" smtClean="0">
                <a:latin typeface="+mj-lt"/>
              </a:rPr>
              <a:t>및</a:t>
            </a:r>
            <a:r>
              <a:rPr lang="en-US" altLang="ko-KR" sz="1100" smtClean="0">
                <a:latin typeface="+mj-lt"/>
              </a:rPr>
              <a:t>  </a:t>
            </a:r>
            <a:r>
              <a:rPr lang="ko-KR" altLang="en-US" sz="1100" dirty="0" smtClean="0">
                <a:latin typeface="+mj-lt"/>
              </a:rPr>
              <a:t>클럽 </a:t>
            </a:r>
            <a:r>
              <a:rPr lang="ko-KR" altLang="en-US" sz="1100" smtClean="0">
                <a:latin typeface="+mj-lt"/>
              </a:rPr>
              <a:t>노래 제창   </a:t>
            </a:r>
            <a:r>
              <a:rPr lang="en-US" altLang="ko-KR" sz="1100" smtClean="0">
                <a:latin typeface="+mj-lt"/>
              </a:rPr>
              <a:t>------------------------------------------------------  </a:t>
            </a:r>
            <a:r>
              <a:rPr lang="ko-KR" altLang="en-US" sz="1100" smtClean="0">
                <a:latin typeface="+mj-lt"/>
              </a:rPr>
              <a:t>다 </a:t>
            </a:r>
            <a:r>
              <a:rPr lang="ko-KR" altLang="en-US" sz="1100" dirty="0" smtClean="0">
                <a:latin typeface="+mj-lt"/>
              </a:rPr>
              <a:t>함 께</a:t>
            </a:r>
            <a:endParaRPr lang="en-US" altLang="ko-KR" sz="1100" dirty="0" smtClean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  <a:tabLst>
                <a:tab pos="3765550" algn="l"/>
              </a:tabLst>
            </a:pPr>
            <a:r>
              <a:rPr lang="ko-KR" altLang="en-US" sz="1100" smtClean="0">
                <a:latin typeface="+mj-lt"/>
              </a:rPr>
              <a:t>내빈 소개</a:t>
            </a:r>
            <a:r>
              <a:rPr lang="en-US" altLang="ko-KR" sz="1100" smtClean="0">
                <a:latin typeface="+mj-lt"/>
              </a:rPr>
              <a:t>   --------------------------------------------------------------------------      </a:t>
            </a:r>
            <a:r>
              <a:rPr lang="ko-KR" altLang="en-US" sz="1100" smtClean="0">
                <a:latin typeface="+mj-lt"/>
              </a:rPr>
              <a:t>회  장</a:t>
            </a:r>
            <a:endParaRPr lang="ko-KR" altLang="en-US" sz="1100" dirty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  <a:tabLst>
                <a:tab pos="3679825" algn="l"/>
              </a:tabLst>
            </a:pPr>
            <a:r>
              <a:rPr lang="ko-KR" altLang="en-US" sz="1100" smtClean="0">
                <a:latin typeface="+mj-lt"/>
              </a:rPr>
              <a:t>주회 연사 소개</a:t>
            </a:r>
            <a:r>
              <a:rPr lang="en-US" altLang="ko-KR" sz="1100" smtClean="0">
                <a:latin typeface="+mj-lt"/>
              </a:rPr>
              <a:t>   --------------------------------------------------------------------     </a:t>
            </a:r>
            <a:r>
              <a:rPr lang="ko-KR" altLang="en-US" sz="1100" smtClean="0">
                <a:latin typeface="+mj-lt"/>
              </a:rPr>
              <a:t> 회  장</a:t>
            </a:r>
            <a:endParaRPr lang="en-US" altLang="ko-KR" sz="1100" dirty="0" smtClean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  <a:tabLst>
                <a:tab pos="3679825" algn="l"/>
              </a:tabLst>
            </a:pPr>
            <a:r>
              <a:rPr lang="ko-KR" altLang="en-US" sz="1100" smtClean="0">
                <a:latin typeface="+mj-lt"/>
              </a:rPr>
              <a:t>회장 인사 </a:t>
            </a:r>
            <a:r>
              <a:rPr lang="en-US" altLang="ko-KR" sz="1100">
                <a:latin typeface="+mj-lt"/>
              </a:rPr>
              <a:t> </a:t>
            </a:r>
            <a:r>
              <a:rPr lang="en-US" altLang="ko-KR" sz="1100" smtClean="0">
                <a:latin typeface="+mj-lt"/>
              </a:rPr>
              <a:t>---------------------------------------------------------------------------      </a:t>
            </a:r>
            <a:r>
              <a:rPr lang="ko-KR" altLang="en-US" sz="1100" smtClean="0">
                <a:latin typeface="+mj-lt"/>
              </a:rPr>
              <a:t>회  장</a:t>
            </a:r>
            <a:endParaRPr lang="ko-KR" altLang="en-US" sz="1100" dirty="0">
              <a:latin typeface="+mj-lt"/>
            </a:endParaRPr>
          </a:p>
          <a:p>
            <a:pPr marL="171450" indent="-171450" algn="ctr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연사 강연  </a:t>
            </a:r>
            <a:r>
              <a:rPr lang="en-US" altLang="ko-KR" sz="1100" smtClean="0">
                <a:latin typeface="+mj-lt"/>
              </a:rPr>
              <a:t>-----------------------------------------------------------------------    </a:t>
            </a:r>
            <a:r>
              <a:rPr lang="ko-KR" altLang="en-US" sz="1100" smtClean="0">
                <a:latin typeface="+mj-lt"/>
              </a:rPr>
              <a:t>주 회 연 사</a:t>
            </a:r>
            <a:r>
              <a:rPr lang="ko-KR" altLang="en-US" sz="1100">
                <a:latin typeface="+mj-lt"/>
              </a:rPr>
              <a:t> </a:t>
            </a:r>
            <a:r>
              <a:rPr lang="ko-KR" altLang="en-US" sz="1100" smtClean="0">
                <a:latin typeface="+mj-lt"/>
              </a:rPr>
              <a:t>                 </a:t>
            </a:r>
            <a:r>
              <a:rPr lang="en-US" altLang="ko-KR" sz="1100" smtClean="0">
                <a:latin typeface="+mj-lt"/>
              </a:rPr>
              <a:t>&lt;   </a:t>
            </a:r>
            <a:r>
              <a:rPr lang="ko-KR" altLang="en-US" sz="1100" smtClean="0">
                <a:latin typeface="+mj-lt"/>
              </a:rPr>
              <a:t>식  사 개 시  </a:t>
            </a:r>
            <a:r>
              <a:rPr lang="en-US" altLang="ko-KR" sz="1100" smtClean="0">
                <a:latin typeface="+mj-lt"/>
              </a:rPr>
              <a:t>&gt;</a:t>
            </a:r>
            <a:endParaRPr lang="en-US" altLang="ko-KR" sz="1100" dirty="0" smtClean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성금동의   </a:t>
            </a:r>
            <a:r>
              <a:rPr lang="en-US" altLang="ko-KR" sz="1100" smtClean="0">
                <a:latin typeface="+mj-lt"/>
              </a:rPr>
              <a:t>-----------------------------------------------------------------------    </a:t>
            </a:r>
            <a:r>
              <a:rPr lang="ko-KR" altLang="en-US" sz="1100" smtClean="0">
                <a:latin typeface="+mj-lt"/>
              </a:rPr>
              <a:t>지 </a:t>
            </a:r>
            <a:r>
              <a:rPr lang="ko-KR" altLang="en-US" sz="1100" dirty="0" smtClean="0">
                <a:latin typeface="+mj-lt"/>
              </a:rPr>
              <a:t>명 회 원</a:t>
            </a:r>
            <a:endParaRPr lang="en-US" altLang="ko-KR" sz="1100" dirty="0" smtClean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신입회원 입회식   </a:t>
            </a:r>
            <a:r>
              <a:rPr lang="en-US" altLang="ko-KR" sz="1100" smtClean="0">
                <a:latin typeface="+mj-lt"/>
              </a:rPr>
              <a:t>---------------------------------------------------------------------   </a:t>
            </a:r>
            <a:r>
              <a:rPr lang="ko-KR" altLang="en-US" sz="1100" smtClean="0">
                <a:latin typeface="+mj-lt"/>
              </a:rPr>
              <a:t>총  무</a:t>
            </a:r>
            <a:endParaRPr lang="ko-KR" altLang="en-US" sz="1100" dirty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사찰 보고</a:t>
            </a:r>
            <a:r>
              <a:rPr lang="en-US" altLang="ko-KR" sz="1100">
                <a:latin typeface="+mj-lt"/>
              </a:rPr>
              <a:t> </a:t>
            </a:r>
            <a:r>
              <a:rPr lang="en-US" altLang="ko-KR" sz="1100" smtClean="0">
                <a:latin typeface="+mj-lt"/>
              </a:rPr>
              <a:t>  -------------------------------------------------------------------   </a:t>
            </a:r>
            <a:r>
              <a:rPr lang="ko-KR" altLang="en-US" sz="1100" smtClean="0">
                <a:latin typeface="+mj-lt"/>
              </a:rPr>
              <a:t>사 찰 위 원 장</a:t>
            </a:r>
            <a:endParaRPr lang="ko-KR" altLang="en-US" sz="1100" dirty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공지 사항</a:t>
            </a:r>
            <a:r>
              <a:rPr lang="en-US" altLang="ko-KR" sz="1100" smtClean="0">
                <a:latin typeface="+mj-lt"/>
              </a:rPr>
              <a:t>------------------------------------------------------------------------------   </a:t>
            </a:r>
            <a:r>
              <a:rPr lang="ko-KR" altLang="en-US" sz="1100" smtClean="0">
                <a:latin typeface="+mj-lt"/>
              </a:rPr>
              <a:t>총  무</a:t>
            </a:r>
            <a:endParaRPr lang="ko-KR" altLang="en-US" sz="1100" dirty="0">
              <a:latin typeface="+mj-lt"/>
            </a:endParaRPr>
          </a:p>
          <a:p>
            <a:pPr marL="171450" indent="-171450" algn="dist" fontAlgn="base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ko-KR" altLang="en-US" sz="1100" smtClean="0">
                <a:latin typeface="+mj-lt"/>
              </a:rPr>
              <a:t>폐회선언   </a:t>
            </a:r>
            <a:r>
              <a:rPr lang="en-US" altLang="ko-KR" sz="1100" smtClean="0">
                <a:latin typeface="+mj-lt"/>
              </a:rPr>
              <a:t>----------------------------------------------------------------------------    </a:t>
            </a:r>
            <a:r>
              <a:rPr lang="ko-KR" altLang="en-US" sz="1100" smtClean="0">
                <a:latin typeface="+mj-lt"/>
              </a:rPr>
              <a:t>회  </a:t>
            </a:r>
            <a:r>
              <a:rPr lang="ko-KR" altLang="en-US" sz="1100" dirty="0" smtClean="0">
                <a:latin typeface="+mj-lt"/>
              </a:rPr>
              <a:t>장</a:t>
            </a:r>
            <a:endParaRPr lang="ko-KR" altLang="en-US" sz="1100" dirty="0">
              <a:latin typeface="+mj-lt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734803" y="6136826"/>
            <a:ext cx="4682529" cy="498673"/>
          </a:xfrm>
          <a:prstGeom prst="round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smtClean="0">
                <a:solidFill>
                  <a:schemeClr val="bg1"/>
                </a:solidFill>
              </a:rPr>
              <a:t>오늘의</a:t>
            </a:r>
            <a:r>
              <a:rPr lang="en-US" altLang="ko-KR" sz="1400" b="1" smtClean="0">
                <a:solidFill>
                  <a:schemeClr val="bg1"/>
                </a:solidFill>
              </a:rPr>
              <a:t> </a:t>
            </a:r>
            <a:r>
              <a:rPr lang="ko-KR" altLang="en-US" sz="1400" b="1" smtClean="0">
                <a:solidFill>
                  <a:schemeClr val="bg1"/>
                </a:solidFill>
              </a:rPr>
              <a:t>연사소개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97" y="6141133"/>
            <a:ext cx="1141303" cy="141659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720975" y="6664763"/>
            <a:ext cx="28541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연사</a:t>
            </a:r>
            <a:r>
              <a:rPr lang="en-US" altLang="ko-KR" sz="1200" smtClean="0"/>
              <a:t>: Piccaso, Artist</a:t>
            </a:r>
            <a:br>
              <a:rPr lang="en-US" altLang="ko-KR" sz="1200" smtClean="0"/>
            </a:br>
            <a:r>
              <a:rPr lang="ko-KR" altLang="en-US" sz="1200" smtClean="0"/>
              <a:t>제목</a:t>
            </a:r>
            <a:r>
              <a:rPr lang="en-US" altLang="ko-KR" sz="1200" smtClean="0"/>
              <a:t>: “The Secret of Conte,porary Art”</a:t>
            </a:r>
            <a:br>
              <a:rPr lang="en-US" altLang="ko-KR" sz="1200" smtClean="0"/>
            </a:br>
            <a:r>
              <a:rPr lang="ko-KR" altLang="en-US" sz="1200" smtClean="0"/>
              <a:t>요약</a:t>
            </a:r>
            <a:r>
              <a:rPr lang="en-US" altLang="ko-KR" sz="1200" smtClean="0"/>
              <a:t>: </a:t>
            </a:r>
            <a:br>
              <a:rPr lang="en-US" altLang="ko-KR" sz="1200" smtClean="0"/>
            </a:b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연사약력</a:t>
            </a:r>
            <a:r>
              <a:rPr lang="en-US" altLang="ko-KR" sz="1200" smtClean="0"/>
              <a:t>:</a:t>
            </a:r>
          </a:p>
          <a:p>
            <a:r>
              <a:rPr lang="ko-KR" altLang="en-US" sz="1200" smtClean="0"/>
              <a:t>연사연락처</a:t>
            </a:r>
            <a:r>
              <a:rPr lang="en-US" altLang="ko-KR" sz="1200"/>
              <a:t>:</a:t>
            </a:r>
            <a:endParaRPr lang="en-US" altLang="ko-KR" sz="1200" smtClean="0"/>
          </a:p>
        </p:txBody>
      </p:sp>
    </p:spTree>
    <p:extLst>
      <p:ext uri="{BB962C8B-B14F-4D97-AF65-F5344CB8AC3E}">
        <p14:creationId xmlns="" xmlns:p14="http://schemas.microsoft.com/office/powerpoint/2010/main" val="341736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22" y="9485832"/>
            <a:ext cx="598924" cy="269618"/>
          </a:xfrm>
          <a:prstGeom prst="rect">
            <a:avLst/>
          </a:prstGeom>
        </p:spPr>
      </p:pic>
      <p:cxnSp>
        <p:nvCxnSpPr>
          <p:cNvPr id="8" name="직선 연결선 7"/>
          <p:cNvCxnSpPr/>
          <p:nvPr/>
        </p:nvCxnSpPr>
        <p:spPr>
          <a:xfrm flipV="1">
            <a:off x="255922" y="332766"/>
            <a:ext cx="5708588" cy="11722"/>
          </a:xfrm>
          <a:prstGeom prst="line">
            <a:avLst/>
          </a:prstGeom>
          <a:ln w="12700">
            <a:solidFill>
              <a:srgbClr val="C14A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509" y="197957"/>
            <a:ext cx="598924" cy="269618"/>
          </a:xfrm>
          <a:prstGeom prst="rect">
            <a:avLst/>
          </a:prstGeom>
        </p:spPr>
      </p:pic>
      <p:cxnSp>
        <p:nvCxnSpPr>
          <p:cNvPr id="14" name="직선 연결선 13"/>
          <p:cNvCxnSpPr/>
          <p:nvPr/>
        </p:nvCxnSpPr>
        <p:spPr>
          <a:xfrm>
            <a:off x="836712" y="9620641"/>
            <a:ext cx="5679924" cy="0"/>
          </a:xfrm>
          <a:prstGeom prst="line">
            <a:avLst/>
          </a:prstGeom>
          <a:ln w="12700">
            <a:solidFill>
              <a:srgbClr val="C14A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3602441" y="670720"/>
            <a:ext cx="2982024" cy="1606653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152400" fontAlgn="base">
              <a:lnSpc>
                <a:spcPct val="130000"/>
              </a:lnSpc>
              <a:tabLst>
                <a:tab pos="622300" algn="l"/>
              </a:tabLst>
            </a:pPr>
            <a:r>
              <a:rPr lang="en-US" altLang="ko-KR" sz="1000" b="1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en-US" altLang="ko-KR" sz="1000" b="1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1000" b="1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전주 출석</a:t>
            </a:r>
            <a:endParaRPr lang="ko-KR" altLang="en-US" sz="1000" b="1" kern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R="152400" fontAlgn="base">
              <a:lnSpc>
                <a:spcPct val="130000"/>
              </a:lnSpc>
              <a:tabLst>
                <a:tab pos="622300" algn="l"/>
              </a:tabLst>
            </a:pPr>
            <a:r>
              <a:rPr lang="ko-KR" altLang="en-US" sz="1000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회원출석 </a:t>
            </a:r>
            <a:r>
              <a:rPr lang="en-US" altLang="ko-KR" sz="1000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………26</a:t>
            </a:r>
            <a:r>
              <a:rPr lang="ko-KR" altLang="en-US" sz="1000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명</a:t>
            </a:r>
            <a:endParaRPr lang="en-US" altLang="ko-KR" sz="1000" kern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R="152400" fontAlgn="base">
              <a:lnSpc>
                <a:spcPct val="130000"/>
              </a:lnSpc>
              <a:tabLst>
                <a:tab pos="622300" algn="l"/>
              </a:tabLst>
            </a:pPr>
            <a:endParaRPr lang="ko-KR" altLang="en-US" sz="1000" b="1" kern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R="152400" fontAlgn="base">
              <a:lnSpc>
                <a:spcPct val="130000"/>
              </a:lnSpc>
              <a:tabLst>
                <a:tab pos="622300" algn="l"/>
              </a:tabLst>
            </a:pPr>
            <a:r>
              <a:rPr lang="en-US" altLang="ko-KR" sz="1000" b="1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(2</a:t>
            </a:r>
            <a:r>
              <a:rPr lang="en-US" altLang="ko-KR" sz="1000" b="1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000" b="1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전주 성금  </a:t>
            </a:r>
            <a:r>
              <a:rPr lang="en-US" altLang="ko-KR" sz="1000" b="1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………………………   290,000</a:t>
            </a:r>
            <a:r>
              <a:rPr lang="ko-KR" altLang="en-US" sz="1000" b="1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원</a:t>
            </a:r>
          </a:p>
          <a:p>
            <a:pPr marR="152400" fontAlgn="base">
              <a:lnSpc>
                <a:spcPct val="130000"/>
              </a:lnSpc>
              <a:tabLst>
                <a:tab pos="622300" algn="l"/>
              </a:tabLst>
            </a:pPr>
            <a:r>
              <a:rPr lang="ko-KR" altLang="en-US" sz="1000" kern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일반성금</a:t>
            </a:r>
            <a:r>
              <a:rPr lang="en-US" altLang="ko-KR" sz="1000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……………………………… 240,000</a:t>
            </a:r>
            <a:r>
              <a:rPr lang="ko-KR" altLang="en-US" sz="1000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원</a:t>
            </a:r>
          </a:p>
          <a:p>
            <a:pPr marR="152400" fontAlgn="base">
              <a:lnSpc>
                <a:spcPct val="130000"/>
              </a:lnSpc>
              <a:tabLst>
                <a:tab pos="622300" algn="l"/>
              </a:tabLst>
            </a:pPr>
            <a:r>
              <a:rPr lang="ko-KR" altLang="en-US" sz="1000" kern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특별성금 </a:t>
            </a:r>
            <a:r>
              <a:rPr lang="en-US" altLang="ko-KR" sz="1000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………………………………</a:t>
            </a:r>
            <a:r>
              <a:rPr lang="en-US" altLang="ko-KR" sz="1000" kern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50,000</a:t>
            </a:r>
            <a:r>
              <a:rPr lang="ko-KR" altLang="en-US" sz="1000" kern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원</a:t>
            </a:r>
            <a:endParaRPr lang="ko-KR" altLang="en-US" sz="1000" kern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3" name="대각선 방향의 모서리가 둥근 사각형 12"/>
          <p:cNvSpPr/>
          <p:nvPr/>
        </p:nvSpPr>
        <p:spPr>
          <a:xfrm>
            <a:off x="4453895" y="488258"/>
            <a:ext cx="1334585" cy="307785"/>
          </a:xfrm>
          <a:prstGeom prst="round2Diag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ko-KR" altLang="en-US" sz="1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총무 보고</a:t>
            </a:r>
            <a:endParaRPr lang="ko-KR" altLang="en-US" sz="12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-3612579" y="197161"/>
            <a:ext cx="2979139" cy="5678776"/>
          </a:xfrm>
          <a:prstGeom prst="rect">
            <a:avLst/>
          </a:prstGeom>
          <a:noFill/>
          <a:ln w="635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>
              <a:lnSpc>
                <a:spcPts val="1400"/>
              </a:lnSpc>
            </a:pPr>
            <a:r>
              <a:rPr lang="ko-KR" altLang="en-US" sz="1000" b="1" smtClean="0">
                <a:solidFill>
                  <a:schemeClr val="tx1"/>
                </a:solidFill>
              </a:rPr>
              <a:t>정기주회 </a:t>
            </a:r>
            <a:r>
              <a:rPr lang="ko-KR" altLang="en-US" sz="1000" b="1" dirty="0" smtClean="0">
                <a:solidFill>
                  <a:schemeClr val="tx1"/>
                </a:solidFill>
              </a:rPr>
              <a:t>개최 및 </a:t>
            </a:r>
            <a:r>
              <a:rPr lang="en-US" altLang="ko-KR" sz="1000" b="1" dirty="0" smtClean="0">
                <a:solidFill>
                  <a:schemeClr val="tx1"/>
                </a:solidFill>
              </a:rPr>
              <a:t>2016-17</a:t>
            </a:r>
            <a:r>
              <a:rPr lang="ko-KR" altLang="en-US" sz="1000" b="1" dirty="0" smtClean="0">
                <a:solidFill>
                  <a:schemeClr val="tx1"/>
                </a:solidFill>
              </a:rPr>
              <a:t>년 회비 안내</a:t>
            </a: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r>
              <a:rPr lang="en-US" altLang="ko-KR" sz="1000" dirty="0" smtClean="0">
                <a:solidFill>
                  <a:schemeClr val="tx1"/>
                </a:solidFill>
              </a:rPr>
              <a:t> </a:t>
            </a:r>
            <a:r>
              <a:rPr lang="en-US" altLang="ko-KR" sz="1000" b="1" dirty="0">
                <a:solidFill>
                  <a:schemeClr val="tx1"/>
                </a:solidFill>
              </a:rPr>
              <a:t>* </a:t>
            </a:r>
            <a:r>
              <a:rPr lang="ko-KR" altLang="en-US" sz="1000" b="1" dirty="0">
                <a:solidFill>
                  <a:schemeClr val="tx1"/>
                </a:solidFill>
              </a:rPr>
              <a:t>정기 </a:t>
            </a:r>
            <a:r>
              <a:rPr lang="ko-KR" altLang="en-US" sz="1000" b="1" dirty="0" err="1">
                <a:solidFill>
                  <a:schemeClr val="tx1"/>
                </a:solidFill>
              </a:rPr>
              <a:t>주회</a:t>
            </a:r>
            <a:r>
              <a:rPr lang="ko-KR" altLang="en-US" sz="1000" b="1" dirty="0">
                <a:solidFill>
                  <a:schemeClr val="tx1"/>
                </a:solidFill>
              </a:rPr>
              <a:t> 개최 </a:t>
            </a: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r>
              <a:rPr lang="ko-KR" altLang="en-US" sz="1000" dirty="0" smtClean="0">
                <a:solidFill>
                  <a:schemeClr val="tx1"/>
                </a:solidFill>
              </a:rPr>
              <a:t> </a:t>
            </a:r>
            <a:r>
              <a:rPr lang="en-US" altLang="ko-KR" sz="1000" dirty="0" smtClean="0">
                <a:solidFill>
                  <a:schemeClr val="tx1"/>
                </a:solidFill>
              </a:rPr>
              <a:t>-</a:t>
            </a:r>
            <a:r>
              <a:rPr lang="ko-KR" altLang="en-US" sz="1000" dirty="0" smtClean="0">
                <a:solidFill>
                  <a:schemeClr val="tx1"/>
                </a:solidFill>
              </a:rPr>
              <a:t>일시 </a:t>
            </a:r>
            <a:r>
              <a:rPr lang="en-US" altLang="ko-KR" sz="1000" dirty="0" smtClean="0">
                <a:solidFill>
                  <a:schemeClr val="tx1"/>
                </a:solidFill>
              </a:rPr>
              <a:t>:</a:t>
            </a:r>
          </a:p>
          <a:p>
            <a:pPr algn="just" fontAlgn="base">
              <a:lnSpc>
                <a:spcPts val="1400"/>
              </a:lnSpc>
            </a:pPr>
            <a:r>
              <a:rPr lang="en-US" altLang="ko-KR" sz="1000" dirty="0" smtClean="0">
                <a:solidFill>
                  <a:schemeClr val="tx1"/>
                </a:solidFill>
              </a:rPr>
              <a:t>- </a:t>
            </a:r>
            <a:r>
              <a:rPr lang="ko-KR" altLang="en-US" sz="1000" dirty="0" smtClean="0">
                <a:solidFill>
                  <a:schemeClr val="tx1"/>
                </a:solidFill>
              </a:rPr>
              <a:t>장소 </a:t>
            </a:r>
            <a:r>
              <a:rPr lang="en-US" altLang="ko-KR" sz="1000" dirty="0" smtClean="0">
                <a:solidFill>
                  <a:schemeClr val="tx1"/>
                </a:solidFill>
              </a:rPr>
              <a:t>:</a:t>
            </a:r>
          </a:p>
          <a:p>
            <a:pPr algn="just" fontAlgn="base">
              <a:lnSpc>
                <a:spcPts val="600"/>
              </a:lnSpc>
            </a:pPr>
            <a:r>
              <a:rPr lang="ko-KR" altLang="en-US" sz="1000" dirty="0" smtClean="0">
                <a:solidFill>
                  <a:schemeClr val="tx1"/>
                </a:solidFill>
              </a:rPr>
              <a:t> </a:t>
            </a:r>
            <a:endParaRPr lang="en-US" altLang="ko-KR" sz="10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r>
              <a:rPr lang="ko-KR" altLang="en-US" sz="1000" dirty="0" smtClean="0">
                <a:solidFill>
                  <a:schemeClr val="tx1"/>
                </a:solidFill>
              </a:rPr>
              <a:t> </a:t>
            </a:r>
            <a:r>
              <a:rPr lang="ko-KR" altLang="en-US" sz="1000" b="1" dirty="0">
                <a:solidFill>
                  <a:schemeClr val="tx1"/>
                </a:solidFill>
              </a:rPr>
              <a:t>* </a:t>
            </a:r>
            <a:r>
              <a:rPr lang="en-US" altLang="ko-KR" sz="1000" b="1" dirty="0">
                <a:solidFill>
                  <a:schemeClr val="tx1"/>
                </a:solidFill>
              </a:rPr>
              <a:t>2016-17</a:t>
            </a:r>
            <a:r>
              <a:rPr lang="ko-KR" altLang="en-US" sz="1000" b="1" dirty="0">
                <a:solidFill>
                  <a:schemeClr val="tx1"/>
                </a:solidFill>
              </a:rPr>
              <a:t>년 회비 산정 금액 </a:t>
            </a:r>
            <a:endParaRPr lang="en-US" altLang="ko-KR" sz="1000" b="1" dirty="0" smtClean="0">
              <a:solidFill>
                <a:schemeClr val="tx1"/>
              </a:solidFill>
            </a:endParaRPr>
          </a:p>
          <a:p>
            <a:pPr marL="171450" indent="-171450" algn="just" fontAlgn="base">
              <a:lnSpc>
                <a:spcPts val="600"/>
              </a:lnSpc>
              <a:buFontTx/>
              <a:buChar char="-"/>
            </a:pPr>
            <a:endParaRPr lang="en-US" altLang="ko-KR" sz="1000" dirty="0" smtClean="0">
              <a:solidFill>
                <a:schemeClr val="tx1"/>
              </a:solidFill>
            </a:endParaRPr>
          </a:p>
          <a:p>
            <a:pPr marL="171450" indent="-171450" algn="just" fontAlgn="base">
              <a:lnSpc>
                <a:spcPts val="600"/>
              </a:lnSpc>
              <a:buFontTx/>
              <a:buChar char="-"/>
            </a:pPr>
            <a:endParaRPr lang="en-US" altLang="ko-KR" sz="1000" dirty="0" smtClean="0">
              <a:solidFill>
                <a:schemeClr val="tx1"/>
              </a:solidFill>
            </a:endParaRPr>
          </a:p>
          <a:p>
            <a:pPr marL="171450" indent="-171450" algn="just" fontAlgn="base">
              <a:lnSpc>
                <a:spcPts val="600"/>
              </a:lnSpc>
              <a:buFontTx/>
              <a:buChar char="-"/>
            </a:pPr>
            <a:endParaRPr lang="en-US" altLang="ko-KR" sz="10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r>
              <a:rPr lang="ko-KR" altLang="en-US" sz="1000" b="1" dirty="0" smtClean="0">
                <a:solidFill>
                  <a:schemeClr val="tx1"/>
                </a:solidFill>
              </a:rPr>
              <a:t> </a:t>
            </a:r>
            <a:r>
              <a:rPr lang="en-US" altLang="ko-KR" sz="1000" b="1" dirty="0" smtClean="0">
                <a:solidFill>
                  <a:schemeClr val="tx1"/>
                </a:solidFill>
              </a:rPr>
              <a:t>* </a:t>
            </a:r>
            <a:r>
              <a:rPr lang="ko-KR" altLang="en-US" sz="1000" b="1" dirty="0" smtClean="0">
                <a:solidFill>
                  <a:schemeClr val="tx1"/>
                </a:solidFill>
              </a:rPr>
              <a:t>납부방법 </a:t>
            </a: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b="1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10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08596989"/>
              </p:ext>
            </p:extLst>
          </p:nvPr>
        </p:nvGraphicFramePr>
        <p:xfrm>
          <a:off x="182433" y="6779051"/>
          <a:ext cx="3076894" cy="263844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7771"/>
                <a:gridCol w="972108"/>
                <a:gridCol w="1627015"/>
              </a:tblGrid>
              <a:tr h="26715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dirty="0" smtClean="0"/>
                        <a:t>일자</a:t>
                      </a:r>
                      <a:endParaRPr lang="en-US" altLang="ko-KR" sz="1000" dirty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smtClean="0"/>
                        <a:t>장소</a:t>
                      </a:r>
                      <a:r>
                        <a:rPr lang="ko-KR" altLang="en-US" sz="1000" baseline="0" smtClean="0"/>
                        <a:t> 및 시간</a:t>
                      </a:r>
                      <a:endParaRPr lang="en-US" altLang="ko-KR" sz="1000" baseline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smtClean="0"/>
                        <a:t>내 용</a:t>
                      </a:r>
                      <a:endParaRPr lang="ko-KR" altLang="en-US" sz="100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</a:tr>
              <a:tr h="601087">
                <a:tc>
                  <a:txBody>
                    <a:bodyPr/>
                    <a:lstStyle/>
                    <a:p>
                      <a:endParaRPr lang="en-US" altLang="ko-KR" sz="1000" smtClean="0"/>
                    </a:p>
                    <a:p>
                      <a:r>
                        <a:rPr lang="en-US" altLang="ko-KR" sz="1000" smtClean="0"/>
                        <a:t>8.9</a:t>
                      </a:r>
                    </a:p>
                    <a:p>
                      <a:r>
                        <a:rPr lang="en-US" altLang="ko-KR" sz="1000" smtClean="0"/>
                        <a:t>(</a:t>
                      </a:r>
                      <a:r>
                        <a:rPr lang="ko-KR" altLang="en-US" sz="1000" smtClean="0"/>
                        <a:t>화</a:t>
                      </a:r>
                      <a:r>
                        <a:rPr lang="en-US" altLang="ko-KR" sz="1000" smtClean="0"/>
                        <a:t>).</a:t>
                      </a:r>
                      <a:endParaRPr lang="ko-KR" altLang="en-US" sz="100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en-US" altLang="ko-KR" sz="1100" b="1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/>
                    </a:p>
                  </a:txBody>
                  <a:tcPr anchor="ctr"/>
                </a:tc>
              </a:tr>
              <a:tr h="601087">
                <a:tc>
                  <a:txBody>
                    <a:bodyPr/>
                    <a:lstStyle/>
                    <a:p>
                      <a:r>
                        <a:rPr lang="en-US" altLang="ko-KR" sz="1000" smtClean="0"/>
                        <a:t>8.16</a:t>
                      </a:r>
                    </a:p>
                    <a:p>
                      <a:r>
                        <a:rPr lang="en-US" altLang="ko-KR" sz="1000" smtClean="0"/>
                        <a:t>(</a:t>
                      </a:r>
                      <a:r>
                        <a:rPr lang="ko-KR" altLang="en-US" sz="1000" smtClean="0"/>
                        <a:t>화</a:t>
                      </a:r>
                      <a:r>
                        <a:rPr lang="en-US" altLang="ko-KR" sz="1000" smtClean="0"/>
                        <a:t>)</a:t>
                      </a:r>
                    </a:p>
                    <a:p>
                      <a:endParaRPr lang="ko-KR" altLang="en-US" sz="100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 smtClean="0"/>
                    </a:p>
                  </a:txBody>
                  <a:tcPr anchor="ctr"/>
                </a:tc>
              </a:tr>
              <a:tr h="568034">
                <a:tc>
                  <a:txBody>
                    <a:bodyPr/>
                    <a:lstStyle/>
                    <a:p>
                      <a:r>
                        <a:rPr lang="en-US" altLang="ko-KR" sz="1000" smtClean="0"/>
                        <a:t>8.23</a:t>
                      </a:r>
                    </a:p>
                    <a:p>
                      <a:r>
                        <a:rPr lang="en-US" altLang="ko-KR" sz="100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00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화</a:t>
                      </a:r>
                      <a:r>
                        <a:rPr lang="en-US" altLang="ko-KR" sz="100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00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en-US" altLang="ko-KR" sz="1100" b="1" dirty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/>
                    </a:p>
                  </a:txBody>
                  <a:tcPr anchor="ctr"/>
                </a:tc>
              </a:tr>
              <a:tr h="601087">
                <a:tc>
                  <a:txBody>
                    <a:bodyPr/>
                    <a:lstStyle/>
                    <a:p>
                      <a:r>
                        <a:rPr lang="en-US" altLang="ko-KR" sz="1000" smtClean="0"/>
                        <a:t>8.30</a:t>
                      </a:r>
                    </a:p>
                    <a:p>
                      <a:r>
                        <a:rPr lang="en-US" altLang="ko-KR" sz="1000" smtClean="0"/>
                        <a:t>(</a:t>
                      </a:r>
                      <a:r>
                        <a:rPr lang="ko-KR" altLang="en-US" sz="1000" smtClean="0"/>
                        <a:t>화</a:t>
                      </a:r>
                      <a:r>
                        <a:rPr lang="en-US" altLang="ko-KR" sz="1000" smtClean="0"/>
                        <a:t>)</a:t>
                      </a:r>
                    </a:p>
                    <a:p>
                      <a:endParaRPr lang="ko-KR" altLang="en-US" sz="100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7" name="직사각형 16"/>
          <p:cNvSpPr/>
          <p:nvPr/>
        </p:nvSpPr>
        <p:spPr>
          <a:xfrm>
            <a:off x="3602441" y="2650427"/>
            <a:ext cx="2992435" cy="251859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</p:txBody>
      </p:sp>
      <p:sp>
        <p:nvSpPr>
          <p:cNvPr id="19" name="대각선 방향의 모서리가 둥근 사각형 18"/>
          <p:cNvSpPr/>
          <p:nvPr/>
        </p:nvSpPr>
        <p:spPr>
          <a:xfrm>
            <a:off x="4473116" y="2499706"/>
            <a:ext cx="1334585" cy="291398"/>
          </a:xfrm>
          <a:prstGeom prst="round2DiagRect">
            <a:avLst/>
          </a:prstGeom>
          <a:blipFill>
            <a:blip r:embed="rId4" cstate="print"/>
            <a:tile tx="0" ty="0" sx="100000" sy="100000" flip="none" algn="tl"/>
          </a:blip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ko-KR" altLang="en-US" sz="1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회원동정</a:t>
            </a:r>
            <a:endParaRPr lang="ko-KR" alt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55922" y="670719"/>
            <a:ext cx="2990405" cy="548385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85183" y="1002259"/>
            <a:ext cx="292105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smtClean="0"/>
              <a:t>이 클럽공지사항이라는 여백은 각 클럽이 회원들에게 알리고 싶은 사항 혹은 정보들을 명시하기위해 준비하였습니다</a:t>
            </a:r>
            <a:r>
              <a:rPr lang="en-US" altLang="ko-KR" sz="1100" smtClean="0"/>
              <a:t>.</a:t>
            </a:r>
          </a:p>
          <a:p>
            <a:endParaRPr lang="en-US" altLang="ko-KR" sz="1100"/>
          </a:p>
          <a:p>
            <a:r>
              <a:rPr lang="ko-KR" altLang="en-US" sz="1100" smtClean="0"/>
              <a:t>예를들어</a:t>
            </a:r>
            <a:r>
              <a:rPr lang="en-US" altLang="ko-KR" sz="1100" smtClean="0"/>
              <a:t>, </a:t>
            </a:r>
            <a:r>
              <a:rPr lang="ko-KR" altLang="en-US" sz="1100" smtClean="0"/>
              <a:t>이곳에는 아래와 같은 사항들을 기입할 수 있습니다</a:t>
            </a:r>
            <a:r>
              <a:rPr lang="en-US" altLang="ko-KR" sz="1100" smtClean="0"/>
              <a:t>.</a:t>
            </a:r>
          </a:p>
          <a:p>
            <a:endParaRPr lang="en-US" altLang="ko-KR" sz="11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smtClean="0"/>
              <a:t>정기주회가 개최되는 일시와 장소</a:t>
            </a:r>
            <a:endParaRPr lang="en-US" altLang="ko-KR" sz="11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smtClean="0"/>
              <a:t>클럽회원증강을 위한 계획 및 협조사항</a:t>
            </a:r>
            <a:endParaRPr lang="en-US" altLang="ko-KR" sz="110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smtClean="0"/>
              <a:t>클럽 로타리재단 기브금 납부안내</a:t>
            </a:r>
            <a:endParaRPr lang="en-US" altLang="ko-KR" sz="110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smtClean="0"/>
              <a:t>클럽회비 납부안내</a:t>
            </a:r>
            <a:endParaRPr lang="en-US" altLang="ko-KR" sz="110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smtClean="0"/>
              <a:t>그외 회원들이 알아야 할 사항들</a:t>
            </a:r>
            <a:endParaRPr lang="en-US" altLang="ko-KR" sz="110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smtClean="0"/>
              <a:t>또한 이곳에 사진들이나 광고사항들을 삽입시키셔도 됩니다</a:t>
            </a:r>
            <a:endParaRPr lang="en-US" altLang="ko-KR" sz="1100" smtClean="0"/>
          </a:p>
          <a:p>
            <a:r>
              <a:rPr lang="ko-KR" altLang="en-US" smtClean="0"/>
              <a:t> </a:t>
            </a:r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203361" y="7369699"/>
            <a:ext cx="152958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smtClean="0"/>
              <a:t>조찬주회 </a:t>
            </a:r>
            <a:r>
              <a:rPr lang="en-US" altLang="ko-KR" sz="1100"/>
              <a:t>(</a:t>
            </a:r>
            <a:r>
              <a:rPr lang="ko-KR" altLang="en-US" sz="1100" smtClean="0"/>
              <a:t>장소</a:t>
            </a:r>
            <a:r>
              <a:rPr lang="en-US" altLang="ko-KR" sz="1100" smtClean="0"/>
              <a:t>, </a:t>
            </a:r>
            <a:r>
              <a:rPr lang="ko-KR" altLang="en-US" sz="1100" smtClean="0"/>
              <a:t>시간</a:t>
            </a:r>
            <a:r>
              <a:rPr lang="en-US" altLang="ko-KR" sz="1100" smtClean="0"/>
              <a:t>)</a:t>
            </a:r>
            <a:endParaRPr lang="ko-KR" altLang="en-US" sz="1100"/>
          </a:p>
        </p:txBody>
      </p:sp>
      <p:sp>
        <p:nvSpPr>
          <p:cNvPr id="20" name="TextBox 19"/>
          <p:cNvSpPr txBox="1"/>
          <p:nvPr/>
        </p:nvSpPr>
        <p:spPr>
          <a:xfrm>
            <a:off x="1333769" y="8446272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smtClean="0"/>
              <a:t>저녁주회</a:t>
            </a:r>
            <a:endParaRPr lang="ko-KR" altLang="en-US" sz="1100"/>
          </a:p>
        </p:txBody>
      </p:sp>
      <p:sp>
        <p:nvSpPr>
          <p:cNvPr id="25" name="TextBox 24"/>
          <p:cNvSpPr txBox="1"/>
          <p:nvPr/>
        </p:nvSpPr>
        <p:spPr>
          <a:xfrm>
            <a:off x="1203361" y="7947264"/>
            <a:ext cx="14798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smtClean="0"/>
              <a:t>봉사활동</a:t>
            </a:r>
            <a:r>
              <a:rPr lang="en-US" altLang="ko-KR" sz="1100" smtClean="0"/>
              <a:t>(</a:t>
            </a:r>
            <a:r>
              <a:rPr lang="ko-KR" altLang="en-US" sz="1100" smtClean="0"/>
              <a:t>장소</a:t>
            </a:r>
            <a:r>
              <a:rPr lang="en-US" altLang="ko-KR" sz="1100" smtClean="0"/>
              <a:t>, </a:t>
            </a:r>
            <a:r>
              <a:rPr lang="ko-KR" altLang="en-US" sz="1100" smtClean="0"/>
              <a:t>시간</a:t>
            </a:r>
            <a:r>
              <a:rPr lang="en-US" altLang="ko-KR" sz="1100" smtClean="0"/>
              <a:t>)</a:t>
            </a:r>
            <a:endParaRPr lang="ko-KR" altLang="en-US" sz="1100"/>
          </a:p>
        </p:txBody>
      </p:sp>
      <p:sp>
        <p:nvSpPr>
          <p:cNvPr id="26" name="TextBox 25"/>
          <p:cNvSpPr txBox="1"/>
          <p:nvPr/>
        </p:nvSpPr>
        <p:spPr>
          <a:xfrm>
            <a:off x="1232442" y="8920239"/>
            <a:ext cx="10807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smtClean="0"/>
              <a:t>문화 프로그램</a:t>
            </a:r>
            <a:endParaRPr lang="ko-KR" altLang="en-US" sz="1100"/>
          </a:p>
        </p:txBody>
      </p:sp>
      <p:sp>
        <p:nvSpPr>
          <p:cNvPr id="27" name="대각선 방향의 모서리가 둥근 사각형 26"/>
          <p:cNvSpPr/>
          <p:nvPr/>
        </p:nvSpPr>
        <p:spPr>
          <a:xfrm>
            <a:off x="1052737" y="473615"/>
            <a:ext cx="1260450" cy="307785"/>
          </a:xfrm>
          <a:prstGeom prst="round2Diag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ko-KR" altLang="en-US" sz="1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클럽공지사항</a:t>
            </a:r>
            <a:endParaRPr lang="ko-KR" altLang="en-US" sz="12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65593" y="2892676"/>
            <a:ext cx="278774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smtClean="0"/>
              <a:t>갑돌이</a:t>
            </a:r>
            <a:r>
              <a:rPr lang="en-US" altLang="ko-KR" sz="1100" smtClean="0"/>
              <a:t>:  </a:t>
            </a:r>
            <a:r>
              <a:rPr lang="ko-KR" altLang="en-US" sz="1100" smtClean="0"/>
              <a:t>미국 자녀방문 중이시며</a:t>
            </a:r>
            <a:r>
              <a:rPr lang="en-US" altLang="ko-KR" sz="1100" smtClean="0"/>
              <a:t> 8</a:t>
            </a:r>
            <a:r>
              <a:rPr lang="ko-KR" altLang="en-US" sz="1100" smtClean="0"/>
              <a:t>월 </a:t>
            </a:r>
            <a:r>
              <a:rPr lang="en-US" altLang="ko-KR" sz="1100" smtClean="0"/>
              <a:t>25</a:t>
            </a:r>
            <a:r>
              <a:rPr lang="ko-KR" altLang="en-US" sz="1100" smtClean="0"/>
              <a:t>일 </a:t>
            </a:r>
            <a:r>
              <a:rPr lang="en-US" altLang="ko-KR" sz="1100" smtClean="0"/>
              <a:t/>
            </a:r>
            <a:br>
              <a:rPr lang="en-US" altLang="ko-KR" sz="1100" smtClean="0"/>
            </a:br>
            <a:r>
              <a:rPr lang="ko-KR" altLang="en-US" sz="1100" smtClean="0"/>
              <a:t>귀국예정입니다</a:t>
            </a:r>
            <a:r>
              <a:rPr lang="en-US" altLang="ko-KR" sz="1100" smtClean="0"/>
              <a:t>.</a:t>
            </a:r>
          </a:p>
          <a:p>
            <a:endParaRPr lang="en-US" altLang="ko-KR" sz="1100"/>
          </a:p>
          <a:p>
            <a:r>
              <a:rPr lang="ko-KR" altLang="en-US" sz="1100" smtClean="0"/>
              <a:t>갑순이</a:t>
            </a:r>
            <a:r>
              <a:rPr lang="en-US" altLang="ko-KR" sz="1100" smtClean="0"/>
              <a:t>: </a:t>
            </a:r>
            <a:r>
              <a:rPr lang="ko-KR" altLang="en-US" sz="1100" smtClean="0"/>
              <a:t>오는 </a:t>
            </a:r>
            <a:r>
              <a:rPr lang="en-US" altLang="ko-KR" sz="1100" smtClean="0"/>
              <a:t>8</a:t>
            </a:r>
            <a:r>
              <a:rPr lang="ko-KR" altLang="en-US" sz="1100" smtClean="0"/>
              <a:t>월 </a:t>
            </a:r>
            <a:r>
              <a:rPr lang="en-US" altLang="ko-KR" sz="1100" smtClean="0"/>
              <a:t>26</a:t>
            </a:r>
            <a:r>
              <a:rPr lang="ko-KR" altLang="en-US" sz="1100" smtClean="0"/>
              <a:t>일 예술의 전당에서 개인 음악회를 주최할 예정입니다</a:t>
            </a:r>
            <a:r>
              <a:rPr lang="en-US" altLang="ko-KR" sz="1100" smtClean="0"/>
              <a:t>. </a:t>
            </a:r>
            <a:r>
              <a:rPr lang="ko-KR" altLang="en-US" sz="1100" smtClean="0"/>
              <a:t>회원님들께서 많이 참석하여 자리를 빛내주시기 바랍니다</a:t>
            </a:r>
            <a:r>
              <a:rPr lang="en-US" altLang="ko-KR" sz="1100" smtClean="0"/>
              <a:t>.</a:t>
            </a:r>
            <a:br>
              <a:rPr lang="en-US" altLang="ko-KR" sz="1100" smtClean="0"/>
            </a:br>
            <a:endParaRPr lang="en-US" altLang="ko-KR" sz="1100" smtClean="0"/>
          </a:p>
          <a:p>
            <a:endParaRPr lang="ko-KR" altLang="en-US" sz="1100"/>
          </a:p>
        </p:txBody>
      </p:sp>
      <p:sp>
        <p:nvSpPr>
          <p:cNvPr id="28" name="직사각형 27"/>
          <p:cNvSpPr/>
          <p:nvPr/>
        </p:nvSpPr>
        <p:spPr>
          <a:xfrm>
            <a:off x="3602441" y="5474253"/>
            <a:ext cx="2992435" cy="3871235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  <a:p>
            <a:pPr algn="just" fontAlgn="base">
              <a:lnSpc>
                <a:spcPts val="1400"/>
              </a:lnSpc>
            </a:pPr>
            <a:endParaRPr lang="en-US" altLang="ko-KR" sz="900" dirty="0" smtClean="0">
              <a:solidFill>
                <a:schemeClr val="tx1"/>
              </a:solidFill>
            </a:endParaRPr>
          </a:p>
        </p:txBody>
      </p:sp>
      <p:sp>
        <p:nvSpPr>
          <p:cNvPr id="29" name="대각선 방향의 모서리가 둥근 사각형 28"/>
          <p:cNvSpPr/>
          <p:nvPr/>
        </p:nvSpPr>
        <p:spPr>
          <a:xfrm>
            <a:off x="4375490" y="5303980"/>
            <a:ext cx="1491393" cy="291398"/>
          </a:xfrm>
          <a:prstGeom prst="round2DiagRect">
            <a:avLst/>
          </a:prstGeom>
          <a:blipFill>
            <a:blip r:embed="rId4" cstate="print"/>
            <a:tile tx="0" ty="0" sx="100000" sy="100000" flip="none" algn="tl"/>
          </a:blip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ko-KR" altLang="en-US" sz="1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지난주회 연사내용</a:t>
            </a:r>
            <a:endParaRPr lang="ko-KR" alt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65593" y="5716502"/>
            <a:ext cx="278774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smtClean="0"/>
              <a:t>지난주에는 가나다라 회사의 김철수대표께서  </a:t>
            </a:r>
            <a:r>
              <a:rPr lang="en-US" altLang="ko-KR" sz="1100" smtClean="0"/>
              <a:t>“</a:t>
            </a:r>
            <a:r>
              <a:rPr lang="ko-KR" altLang="en-US" sz="1100" smtClean="0"/>
              <a:t>글러벌시대의 인간관계</a:t>
            </a:r>
            <a:r>
              <a:rPr lang="en-US" altLang="ko-KR" sz="1100" smtClean="0"/>
              <a:t>”</a:t>
            </a:r>
            <a:r>
              <a:rPr lang="ko-KR" altLang="en-US" sz="1100" smtClean="0"/>
              <a:t>라는 주제로 강연을 해 주셨습니다</a:t>
            </a:r>
            <a:r>
              <a:rPr lang="en-US" altLang="ko-KR" sz="1100" smtClean="0"/>
              <a:t>. </a:t>
            </a:r>
          </a:p>
          <a:p>
            <a:endParaRPr lang="en-US" altLang="ko-KR" sz="1100" smtClean="0"/>
          </a:p>
          <a:p>
            <a:r>
              <a:rPr lang="ko-KR" altLang="en-US" sz="1100" smtClean="0"/>
              <a:t>강의내용은 글로벌 시대의 인간관계를 과거보가 훨씬 범위가 넓고 복잡하여 서로에 대한 더 많은 정보를 요할 뿐만 아니라 좀더 명확하고 주기적인 소통이 필요하며 제일 중요한것은 언어의 장벽과 문화의 장벽을 뛰어넘어 서로의 마음을 이해하고 신뢰할 수 있는 소통 및 거래들을 통하여 장기적인 관계를 이루어야 한다고 말씀해 주셨습니다</a:t>
            </a:r>
            <a:r>
              <a:rPr lang="en-US" altLang="ko-KR" sz="1100" smtClean="0"/>
              <a:t>.</a:t>
            </a:r>
            <a:r>
              <a:rPr lang="ko-KR" altLang="en-US" sz="1100" smtClean="0"/>
              <a:t>  </a:t>
            </a:r>
            <a:r>
              <a:rPr lang="en-US" altLang="ko-KR" sz="1100" smtClean="0"/>
              <a:t/>
            </a:r>
            <a:br>
              <a:rPr lang="en-US" altLang="ko-KR" sz="1100" smtClean="0"/>
            </a:br>
            <a:r>
              <a:rPr lang="ko-KR" altLang="en-US" sz="1100" smtClean="0"/>
              <a:t> </a:t>
            </a:r>
            <a:endParaRPr lang="ko-KR" altLang="en-US" sz="1100"/>
          </a:p>
        </p:txBody>
      </p:sp>
      <p:sp>
        <p:nvSpPr>
          <p:cNvPr id="31" name="대각선 방향의 모서리가 둥근 사각형 30"/>
          <p:cNvSpPr/>
          <p:nvPr/>
        </p:nvSpPr>
        <p:spPr>
          <a:xfrm>
            <a:off x="1013492" y="6366936"/>
            <a:ext cx="1334585" cy="291398"/>
          </a:xfrm>
          <a:prstGeom prst="round2DiagRect">
            <a:avLst/>
          </a:prstGeom>
          <a:blipFill>
            <a:blip r:embed="rId4" cstate="print"/>
            <a:tile tx="0" ty="0" sx="100000" sy="100000" flip="none" algn="tl"/>
          </a:blip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ko-KR" altLang="en-US" sz="1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클럽주요일정</a:t>
            </a:r>
            <a:endParaRPr lang="ko-KR" alt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193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대각선 방향의 모서리가 둥근 사각형 11"/>
          <p:cNvSpPr/>
          <p:nvPr/>
        </p:nvSpPr>
        <p:spPr>
          <a:xfrm>
            <a:off x="340183" y="7190875"/>
            <a:ext cx="6240455" cy="1655719"/>
          </a:xfrm>
          <a:prstGeom prst="round2DiagRect">
            <a:avLst/>
          </a:prstGeom>
          <a:blipFill>
            <a:blip r:embed="rId2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22" y="9485832"/>
            <a:ext cx="598924" cy="269618"/>
          </a:xfrm>
          <a:prstGeom prst="rect">
            <a:avLst/>
          </a:prstGeom>
        </p:spPr>
      </p:pic>
      <p:cxnSp>
        <p:nvCxnSpPr>
          <p:cNvPr id="8" name="직선 연결선 7"/>
          <p:cNvCxnSpPr/>
          <p:nvPr/>
        </p:nvCxnSpPr>
        <p:spPr>
          <a:xfrm>
            <a:off x="440668" y="332766"/>
            <a:ext cx="5710246" cy="0"/>
          </a:xfrm>
          <a:prstGeom prst="line">
            <a:avLst/>
          </a:prstGeom>
          <a:ln w="12700">
            <a:solidFill>
              <a:srgbClr val="C14A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4509" y="197957"/>
            <a:ext cx="598924" cy="269618"/>
          </a:xfrm>
          <a:prstGeom prst="rect">
            <a:avLst/>
          </a:prstGeom>
        </p:spPr>
      </p:pic>
      <p:cxnSp>
        <p:nvCxnSpPr>
          <p:cNvPr id="14" name="직선 연결선 13"/>
          <p:cNvCxnSpPr/>
          <p:nvPr/>
        </p:nvCxnSpPr>
        <p:spPr>
          <a:xfrm>
            <a:off x="836712" y="9620641"/>
            <a:ext cx="56799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836712" y="9620641"/>
            <a:ext cx="5679924" cy="0"/>
          </a:xfrm>
          <a:prstGeom prst="line">
            <a:avLst/>
          </a:prstGeom>
          <a:ln w="12700">
            <a:solidFill>
              <a:srgbClr val="C14A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/>
          <p:cNvSpPr/>
          <p:nvPr/>
        </p:nvSpPr>
        <p:spPr>
          <a:xfrm>
            <a:off x="332656" y="5241032"/>
            <a:ext cx="6230777" cy="1338828"/>
          </a:xfrm>
          <a:prstGeom prst="rect">
            <a:avLst/>
          </a:prstGeom>
          <a:solidFill>
            <a:srgbClr val="FDEADA"/>
          </a:solidFill>
        </p:spPr>
        <p:txBody>
          <a:bodyPr wrap="square">
            <a:spAutoFit/>
          </a:bodyPr>
          <a:lstStyle/>
          <a:p>
            <a:r>
              <a:rPr lang="en-US" altLang="ko-KR" sz="900" dirty="0" smtClean="0"/>
              <a:t>8</a:t>
            </a:r>
            <a:r>
              <a:rPr lang="ko-KR" altLang="ko-KR" sz="900" dirty="0" smtClean="0"/>
              <a:t>월 월례회의 겸 회원증강 유지 세미나가 </a:t>
            </a:r>
            <a:r>
              <a:rPr lang="en-US" altLang="ko-KR" sz="900" dirty="0" smtClean="0"/>
              <a:t>8</a:t>
            </a:r>
            <a:r>
              <a:rPr lang="ko-KR" altLang="ko-KR" sz="900" dirty="0" smtClean="0"/>
              <a:t>월 </a:t>
            </a:r>
            <a:r>
              <a:rPr lang="en-US" altLang="ko-KR" sz="900" dirty="0" smtClean="0"/>
              <a:t>12</a:t>
            </a:r>
            <a:r>
              <a:rPr lang="ko-KR" altLang="ko-KR" sz="900" dirty="0" smtClean="0"/>
              <a:t>일 총재단과 지구임원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클럽회장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총무 등 </a:t>
            </a:r>
            <a:r>
              <a:rPr lang="en-US" altLang="ko-KR" sz="900" dirty="0" smtClean="0"/>
              <a:t>110</a:t>
            </a:r>
            <a:r>
              <a:rPr lang="ko-KR" altLang="ko-KR" sz="900" dirty="0" smtClean="0"/>
              <a:t>여명이 참석한 가운데 밀레니엄 </a:t>
            </a:r>
            <a:r>
              <a:rPr lang="ko-KR" altLang="ko-KR" sz="900" dirty="0" err="1" smtClean="0"/>
              <a:t>힐튼</a:t>
            </a:r>
            <a:r>
              <a:rPr lang="ko-KR" altLang="ko-KR" sz="900" dirty="0" smtClean="0"/>
              <a:t> 호텔 </a:t>
            </a:r>
            <a:r>
              <a:rPr lang="en-US" altLang="ko-KR" sz="900" dirty="0" smtClean="0"/>
              <a:t>3</a:t>
            </a:r>
            <a:r>
              <a:rPr lang="ko-KR" altLang="ko-KR" sz="900" dirty="0" smtClean="0"/>
              <a:t>층 </a:t>
            </a:r>
            <a:r>
              <a:rPr lang="ko-KR" altLang="ko-KR" sz="900" dirty="0" err="1" smtClean="0"/>
              <a:t>아트리움홀에서</a:t>
            </a:r>
            <a:r>
              <a:rPr lang="ko-KR" altLang="ko-KR" sz="900" dirty="0" smtClean="0"/>
              <a:t> 개최됐다</a:t>
            </a:r>
            <a:r>
              <a:rPr lang="en-US" altLang="ko-KR" sz="900" dirty="0" smtClean="0"/>
              <a:t>. </a:t>
            </a:r>
            <a:endParaRPr lang="ko-KR" altLang="ko-KR" sz="900" dirty="0" smtClean="0"/>
          </a:p>
          <a:p>
            <a:r>
              <a:rPr lang="ko-KR" altLang="ko-KR" sz="900" dirty="0" smtClean="0"/>
              <a:t>금회기 회원증강 세미나는 기존의 외부 초청 연사의 강연방식에서 탈피하여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각 클럽의 회원증강 및 지구확대 사례발표 듣는 형태로 진행됐다</a:t>
            </a:r>
            <a:r>
              <a:rPr lang="en-US" altLang="ko-KR" sz="900" dirty="0" smtClean="0"/>
              <a:t>. </a:t>
            </a:r>
            <a:endParaRPr lang="ko-KR" altLang="ko-KR" sz="900" dirty="0" smtClean="0"/>
          </a:p>
          <a:p>
            <a:r>
              <a:rPr lang="ko-KR" altLang="ko-KR" sz="900" dirty="0" smtClean="0"/>
              <a:t>박호군 총재는 </a:t>
            </a:r>
            <a:r>
              <a:rPr lang="en-US" altLang="ko-KR" sz="900" dirty="0" smtClean="0"/>
              <a:t>8</a:t>
            </a:r>
            <a:r>
              <a:rPr lang="ko-KR" altLang="ko-KR" sz="900" dirty="0" smtClean="0"/>
              <a:t>월 총재 메시지를 통해 “우리가 회원증강을 하기 위해 노력하는 것은 단순히 회원 숫자를 늘이려고 하는 숫자 노름이 아니라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우리 </a:t>
            </a:r>
            <a:r>
              <a:rPr lang="ko-KR" altLang="ko-KR" sz="900" dirty="0" err="1" smtClean="0"/>
              <a:t>로타리안들이</a:t>
            </a:r>
            <a:r>
              <a:rPr lang="ko-KR" altLang="ko-KR" sz="900" dirty="0" smtClean="0"/>
              <a:t> 하고 있는 봉사사업에 더 많은 사람들이 참여하여 더 큰 봉사를 하고 이 사회를 밝고 살기 좋은 세상으로 만들려고 하는 것”이라며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“우리와 뜻을 함께 할 수 있는 분들을 많이 발굴하셔서 </a:t>
            </a:r>
            <a:r>
              <a:rPr lang="ko-KR" altLang="ko-KR" sz="900" dirty="0" err="1" smtClean="0"/>
              <a:t>로타리클럽으로</a:t>
            </a:r>
            <a:r>
              <a:rPr lang="ko-KR" altLang="ko-KR" sz="900" dirty="0" smtClean="0"/>
              <a:t> 인도하는데 클럽 회장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총무님들과 지구임원들께서 앞장서줄 것”을 당부했다</a:t>
            </a:r>
            <a:r>
              <a:rPr lang="en-US" altLang="ko-KR" sz="900" dirty="0" smtClean="0"/>
              <a:t>. </a:t>
            </a:r>
            <a:endParaRPr lang="ko-KR" altLang="ko-KR" sz="900" dirty="0" smtClean="0"/>
          </a:p>
          <a:p>
            <a:r>
              <a:rPr lang="en-US" altLang="ko-KR" sz="900" b="1" dirty="0" smtClean="0"/>
              <a:t>9</a:t>
            </a:r>
            <a:r>
              <a:rPr lang="ko-KR" altLang="ko-KR" sz="900" b="1" dirty="0" smtClean="0"/>
              <a:t>월 월례회의는 </a:t>
            </a:r>
            <a:r>
              <a:rPr lang="ko-KR" altLang="ko-KR" sz="900" b="1" dirty="0" err="1" smtClean="0"/>
              <a:t>로타리재단</a:t>
            </a:r>
            <a:r>
              <a:rPr lang="ko-KR" altLang="ko-KR" sz="900" b="1" dirty="0" smtClean="0"/>
              <a:t> 세미나를 겸하여 </a:t>
            </a:r>
            <a:r>
              <a:rPr lang="en-US" altLang="ko-KR" sz="900" b="1" dirty="0" smtClean="0"/>
              <a:t>9</a:t>
            </a:r>
            <a:r>
              <a:rPr lang="ko-KR" altLang="ko-KR" sz="900" b="1" dirty="0" smtClean="0"/>
              <a:t>월 </a:t>
            </a:r>
            <a:r>
              <a:rPr lang="en-US" altLang="ko-KR" sz="900" b="1" dirty="0" smtClean="0"/>
              <a:t>21</a:t>
            </a:r>
            <a:r>
              <a:rPr lang="ko-KR" altLang="ko-KR" sz="900" b="1" dirty="0" smtClean="0"/>
              <a:t>일</a:t>
            </a:r>
            <a:r>
              <a:rPr lang="en-US" altLang="ko-KR" sz="900" b="1" dirty="0" smtClean="0"/>
              <a:t>(</a:t>
            </a:r>
            <a:r>
              <a:rPr lang="ko-KR" altLang="ko-KR" sz="900" b="1" dirty="0" smtClean="0"/>
              <a:t>수</a:t>
            </a:r>
            <a:r>
              <a:rPr lang="en-US" altLang="ko-KR" sz="900" b="1" dirty="0" smtClean="0"/>
              <a:t>)</a:t>
            </a:r>
            <a:r>
              <a:rPr lang="ko-KR" altLang="ko-KR" sz="900" b="1" dirty="0" smtClean="0"/>
              <a:t>에 힐튼호텔에서 개최될 예정이다</a:t>
            </a:r>
            <a:r>
              <a:rPr lang="en-US" altLang="ko-KR" sz="900" b="1" dirty="0" smtClean="0"/>
              <a:t>.</a:t>
            </a:r>
            <a:endParaRPr lang="ko-KR" altLang="ko-KR" sz="900" dirty="0"/>
          </a:p>
        </p:txBody>
      </p:sp>
      <p:sp>
        <p:nvSpPr>
          <p:cNvPr id="3" name="직사각형 2"/>
          <p:cNvSpPr/>
          <p:nvPr/>
        </p:nvSpPr>
        <p:spPr>
          <a:xfrm>
            <a:off x="2240868" y="402257"/>
            <a:ext cx="2376263" cy="338554"/>
          </a:xfrm>
          <a:prstGeom prst="rect">
            <a:avLst/>
          </a:prstGeom>
          <a:solidFill>
            <a:srgbClr val="C86664"/>
          </a:solidFill>
        </p:spPr>
        <p:txBody>
          <a:bodyPr wrap="square">
            <a:spAutoFit/>
          </a:bodyPr>
          <a:lstStyle/>
          <a:p>
            <a:r>
              <a:rPr lang="en-US" altLang="ko-KR" sz="1600" b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Rotary </a:t>
            </a:r>
            <a:r>
              <a:rPr lang="ko-KR" altLang="en-US" sz="1600" b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지식 </a:t>
            </a:r>
            <a:r>
              <a:rPr lang="en-US" altLang="ko-KR" sz="1600" b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&amp; </a:t>
            </a:r>
            <a:r>
              <a:rPr lang="ko-KR" altLang="en-US" sz="1600" b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뉴스</a:t>
            </a:r>
            <a:endParaRPr lang="ko-KR" altLang="en-US" sz="1600" b="1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2656" y="1247120"/>
            <a:ext cx="6230777" cy="3489856"/>
          </a:xfrm>
          <a:prstGeom prst="rect">
            <a:avLst/>
          </a:prstGeom>
          <a:solidFill>
            <a:srgbClr val="FDEADA"/>
          </a:solidFill>
        </p:spPr>
        <p:txBody>
          <a:bodyPr wrap="square" numCol="2" spcCol="180000" rtlCol="0">
            <a:noAutofit/>
          </a:bodyPr>
          <a:lstStyle/>
          <a:p>
            <a:r>
              <a:rPr lang="en-US" altLang="ko-KR" sz="900" dirty="0" smtClean="0"/>
              <a:t>8</a:t>
            </a:r>
            <a:r>
              <a:rPr lang="ko-KR" altLang="ko-KR" sz="900" dirty="0" smtClean="0"/>
              <a:t>월</a:t>
            </a:r>
            <a:r>
              <a:rPr lang="en-US" altLang="ko-KR" sz="900" dirty="0" smtClean="0"/>
              <a:t> 8</a:t>
            </a:r>
            <a:r>
              <a:rPr lang="ko-KR" altLang="ko-KR" sz="900" dirty="0" smtClean="0"/>
              <a:t>일 개최된</a:t>
            </a:r>
            <a:r>
              <a:rPr lang="en-US" altLang="ko-KR" sz="900" dirty="0" smtClean="0"/>
              <a:t> 2016-17</a:t>
            </a:r>
            <a:r>
              <a:rPr lang="ko-KR" altLang="ko-KR" sz="900" dirty="0" smtClean="0"/>
              <a:t>년도 회장 지명위원회에서 </a:t>
            </a:r>
            <a:r>
              <a:rPr lang="ko-KR" altLang="ko-KR" sz="900" dirty="0" err="1" smtClean="0"/>
              <a:t>우간다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캄팔라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로타리클럽</a:t>
            </a:r>
            <a:r>
              <a:rPr lang="ko-KR" altLang="ko-KR" sz="900" dirty="0" smtClean="0"/>
              <a:t> 회원인 </a:t>
            </a:r>
            <a:r>
              <a:rPr lang="ko-KR" altLang="ko-KR" sz="900" dirty="0" err="1" smtClean="0"/>
              <a:t>새뮤얼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프로비셔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오워리</a:t>
            </a:r>
            <a:r>
              <a:rPr lang="en-US" altLang="ko-KR" sz="900" dirty="0" smtClean="0"/>
              <a:t>(Samuel Frobisher </a:t>
            </a:r>
            <a:r>
              <a:rPr lang="en-US" altLang="ko-KR" sz="900" dirty="0" err="1" smtClean="0"/>
              <a:t>Owori</a:t>
            </a:r>
            <a:r>
              <a:rPr lang="en-US" altLang="ko-KR" sz="900" dirty="0" smtClean="0"/>
              <a:t>)</a:t>
            </a:r>
            <a:r>
              <a:rPr lang="ko-KR" altLang="ko-KR" sz="900" dirty="0" smtClean="0"/>
              <a:t>가 만장일치로</a:t>
            </a:r>
            <a:r>
              <a:rPr lang="en-US" altLang="ko-KR" sz="900" dirty="0" smtClean="0"/>
              <a:t> 2018-19</a:t>
            </a:r>
            <a:r>
              <a:rPr lang="ko-KR" altLang="ko-KR" sz="900" dirty="0" smtClean="0"/>
              <a:t>년도 </a:t>
            </a:r>
            <a:r>
              <a:rPr lang="ko-KR" altLang="ko-KR" sz="900" dirty="0" err="1" smtClean="0"/>
              <a:t>국제로타리</a:t>
            </a:r>
            <a:r>
              <a:rPr lang="ko-KR" altLang="ko-KR" sz="900" dirty="0" smtClean="0"/>
              <a:t> 회장에 지명되었다</a:t>
            </a:r>
            <a:r>
              <a:rPr lang="en-US" altLang="ko-KR" sz="900" dirty="0" smtClean="0"/>
              <a:t>. </a:t>
            </a:r>
            <a:r>
              <a:rPr lang="ko-KR" altLang="ko-KR" sz="900" dirty="0" smtClean="0"/>
              <a:t>이번 지명은 도전 후보가 없을 경우 오는</a:t>
            </a:r>
            <a:r>
              <a:rPr lang="en-US" altLang="ko-KR" sz="900" dirty="0" smtClean="0"/>
              <a:t> 10</a:t>
            </a:r>
            <a:r>
              <a:rPr lang="ko-KR" altLang="ko-KR" sz="900" dirty="0" smtClean="0"/>
              <a:t>월</a:t>
            </a:r>
            <a:r>
              <a:rPr lang="en-US" altLang="ko-KR" sz="900" dirty="0" smtClean="0"/>
              <a:t> 1</a:t>
            </a:r>
            <a:r>
              <a:rPr lang="ko-KR" altLang="ko-KR" sz="900" dirty="0" smtClean="0"/>
              <a:t>일부로 확정된다</a:t>
            </a:r>
            <a:r>
              <a:rPr lang="en-US" altLang="ko-KR" sz="900" dirty="0" smtClean="0"/>
              <a:t>.</a:t>
            </a:r>
          </a:p>
          <a:p>
            <a:endParaRPr lang="ko-KR" altLang="ko-KR" sz="900" dirty="0" smtClean="0"/>
          </a:p>
          <a:p>
            <a:r>
              <a:rPr lang="ko-KR" altLang="ko-KR" sz="900" dirty="0" err="1" smtClean="0"/>
              <a:t>오워리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피지명자는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로타리</a:t>
            </a:r>
            <a:r>
              <a:rPr lang="ko-KR" altLang="ko-KR" sz="900" dirty="0" smtClean="0"/>
              <a:t> 회원들에게서</a:t>
            </a:r>
            <a:r>
              <a:rPr lang="en-US" altLang="ko-KR" sz="900" dirty="0" smtClean="0"/>
              <a:t> "</a:t>
            </a:r>
            <a:r>
              <a:rPr lang="ko-KR" altLang="ko-KR" sz="900" dirty="0" smtClean="0"/>
              <a:t>더 나은 세상을 만들고자 하는 엄청난 열정</a:t>
            </a:r>
            <a:r>
              <a:rPr lang="en-US" altLang="ko-KR" sz="900" dirty="0" smtClean="0"/>
              <a:t>"</a:t>
            </a:r>
            <a:r>
              <a:rPr lang="ko-KR" altLang="ko-KR" sz="900" dirty="0" smtClean="0"/>
              <a:t>을 찾아볼 수 있다면서</a:t>
            </a:r>
            <a:r>
              <a:rPr lang="en-US" altLang="ko-KR" sz="900" dirty="0" smtClean="0"/>
              <a:t> "</a:t>
            </a:r>
            <a:r>
              <a:rPr lang="ko-KR" altLang="ko-KR" sz="900" dirty="0" smtClean="0"/>
              <a:t>이 열의와 긍지를 북돋아 모든 로타리 프로젝트가 평화와 번영의 동력이 되도록 하겠다</a:t>
            </a:r>
            <a:r>
              <a:rPr lang="en-US" altLang="ko-KR" sz="900" dirty="0" smtClean="0"/>
              <a:t>"</a:t>
            </a:r>
            <a:r>
              <a:rPr lang="ko-KR" altLang="ko-KR" sz="900" dirty="0" smtClean="0"/>
              <a:t>는 포부를 전했다</a:t>
            </a:r>
            <a:r>
              <a:rPr lang="en-US" altLang="ko-KR" sz="900" dirty="0" smtClean="0"/>
              <a:t>.</a:t>
            </a:r>
          </a:p>
          <a:p>
            <a:endParaRPr lang="ko-KR" altLang="ko-KR" sz="900" dirty="0" smtClean="0"/>
          </a:p>
          <a:p>
            <a:r>
              <a:rPr lang="ko-KR" altLang="ko-KR" sz="900" dirty="0" err="1" smtClean="0"/>
              <a:t>로타리의</a:t>
            </a:r>
            <a:r>
              <a:rPr lang="ko-KR" altLang="ko-KR" sz="900" dirty="0" smtClean="0"/>
              <a:t> 리더로서 </a:t>
            </a:r>
            <a:r>
              <a:rPr lang="ko-KR" altLang="ko-KR" sz="900" dirty="0" err="1" smtClean="0"/>
              <a:t>오워리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피지명자가</a:t>
            </a:r>
            <a:r>
              <a:rPr lang="ko-KR" altLang="ko-KR" sz="900" dirty="0" smtClean="0"/>
              <a:t> 가장 역점을 두는 부분은 멤버십과 </a:t>
            </a:r>
            <a:r>
              <a:rPr lang="ko-KR" altLang="ko-KR" sz="900" dirty="0" err="1" smtClean="0"/>
              <a:t>로타리의</a:t>
            </a:r>
            <a:r>
              <a:rPr lang="ko-KR" altLang="ko-KR" sz="900" dirty="0" smtClean="0"/>
              <a:t> 확대이다</a:t>
            </a:r>
            <a:r>
              <a:rPr lang="en-US" altLang="ko-KR" sz="900" dirty="0" smtClean="0"/>
              <a:t>. </a:t>
            </a:r>
            <a:r>
              <a:rPr lang="ko-KR" altLang="ko-KR" sz="900" dirty="0" smtClean="0"/>
              <a:t>그가 지구총재를 역임한 이래 </a:t>
            </a:r>
            <a:r>
              <a:rPr lang="ko-KR" altLang="ko-KR" sz="900" dirty="0" err="1" smtClean="0"/>
              <a:t>우간다의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로타리클럽</a:t>
            </a:r>
            <a:r>
              <a:rPr lang="ko-KR" altLang="ko-KR" sz="900" dirty="0" smtClean="0"/>
              <a:t> 수는</a:t>
            </a:r>
            <a:r>
              <a:rPr lang="en-US" altLang="ko-KR" sz="900" dirty="0" smtClean="0"/>
              <a:t> 9</a:t>
            </a:r>
            <a:r>
              <a:rPr lang="ko-KR" altLang="ko-KR" sz="900" dirty="0" smtClean="0"/>
              <a:t>개에서 자그마치</a:t>
            </a:r>
            <a:r>
              <a:rPr lang="en-US" altLang="ko-KR" sz="900" dirty="0" smtClean="0"/>
              <a:t> 89</a:t>
            </a:r>
            <a:r>
              <a:rPr lang="ko-KR" altLang="ko-KR" sz="900" dirty="0" smtClean="0"/>
              <a:t>개로 늘어났다</a:t>
            </a:r>
            <a:r>
              <a:rPr lang="en-US" altLang="ko-KR" sz="900" dirty="0" smtClean="0"/>
              <a:t>. </a:t>
            </a:r>
            <a:r>
              <a:rPr lang="ko-KR" altLang="ko-KR" sz="900" dirty="0" smtClean="0"/>
              <a:t>앞으로는 현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전직 그리고 차기 </a:t>
            </a:r>
            <a:r>
              <a:rPr lang="ko-KR" altLang="ko-KR" sz="900" dirty="0" err="1" smtClean="0"/>
              <a:t>로타리</a:t>
            </a:r>
            <a:r>
              <a:rPr lang="ko-KR" altLang="ko-KR" sz="900" dirty="0" smtClean="0"/>
              <a:t> 리더들이 적극적인 협력을 통해 더 많은 여성과 청소년 프로그램 참가자</a:t>
            </a:r>
            <a:r>
              <a:rPr lang="en-US" altLang="ko-KR" sz="900" dirty="0" smtClean="0"/>
              <a:t>, </a:t>
            </a:r>
            <a:r>
              <a:rPr lang="ko-KR" altLang="ko-KR" sz="900" dirty="0" err="1" smtClean="0"/>
              <a:t>로타리</a:t>
            </a:r>
            <a:r>
              <a:rPr lang="ko-KR" altLang="ko-KR" sz="900" dirty="0" smtClean="0"/>
              <a:t> 동창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지역사회 주민들을 참여시킴으로써 </a:t>
            </a:r>
            <a:r>
              <a:rPr lang="ko-KR" altLang="ko-KR" sz="900" dirty="0" err="1" smtClean="0"/>
              <a:t>로타리의</a:t>
            </a:r>
            <a:r>
              <a:rPr lang="ko-KR" altLang="ko-KR" sz="900" dirty="0" smtClean="0"/>
              <a:t> 멤버십을 확대해야 한다고 그는 역설한다</a:t>
            </a:r>
            <a:r>
              <a:rPr lang="en-US" altLang="ko-KR" sz="900" dirty="0" smtClean="0"/>
              <a:t>.</a:t>
            </a:r>
          </a:p>
          <a:p>
            <a:endParaRPr lang="ko-KR" altLang="ko-KR" sz="900" dirty="0" smtClean="0"/>
          </a:p>
          <a:p>
            <a:r>
              <a:rPr lang="en-US" altLang="ko-KR" sz="900" dirty="0" smtClean="0"/>
              <a:t>"</a:t>
            </a:r>
            <a:r>
              <a:rPr lang="ko-KR" altLang="ko-KR" sz="900" dirty="0" err="1" smtClean="0"/>
              <a:t>로타리를</a:t>
            </a:r>
            <a:r>
              <a:rPr lang="ko-KR" altLang="ko-KR" sz="900" dirty="0" smtClean="0"/>
              <a:t> 필요로 하는 곳도 많고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회원 자격을 갖추었지만 한 번도 </a:t>
            </a:r>
            <a:r>
              <a:rPr lang="ko-KR" altLang="ko-KR" sz="900" dirty="0" err="1" smtClean="0"/>
              <a:t>로타리에</a:t>
            </a:r>
            <a:r>
              <a:rPr lang="ko-KR" altLang="ko-KR" sz="900" dirty="0" smtClean="0"/>
              <a:t> 초대받지 못한 사람들도 많다</a:t>
            </a:r>
            <a:r>
              <a:rPr lang="en-US" altLang="ko-KR" sz="900" dirty="0" smtClean="0"/>
              <a:t>"</a:t>
            </a:r>
            <a:r>
              <a:rPr lang="ko-KR" altLang="ko-KR" sz="900" dirty="0" smtClean="0"/>
              <a:t>는 그는</a:t>
            </a:r>
            <a:r>
              <a:rPr lang="en-US" altLang="ko-KR" sz="900" dirty="0" smtClean="0"/>
              <a:t> "</a:t>
            </a:r>
            <a:r>
              <a:rPr lang="ko-KR" altLang="ko-KR" sz="900" dirty="0" smtClean="0"/>
              <a:t>일단 들어온 후 문을 닫아버린 일부 </a:t>
            </a:r>
            <a:r>
              <a:rPr lang="ko-KR" altLang="ko-KR" sz="900" dirty="0" err="1" smtClean="0"/>
              <a:t>로타리안들이</a:t>
            </a:r>
            <a:r>
              <a:rPr lang="ko-KR" altLang="ko-KR" sz="900" dirty="0" smtClean="0"/>
              <a:t> 문제</a:t>
            </a:r>
            <a:r>
              <a:rPr lang="en-US" altLang="ko-KR" sz="900" dirty="0" smtClean="0"/>
              <a:t>"</a:t>
            </a:r>
            <a:r>
              <a:rPr lang="ko-KR" altLang="ko-KR" sz="900" dirty="0" smtClean="0"/>
              <a:t>라고 지적한다</a:t>
            </a:r>
            <a:r>
              <a:rPr lang="en-US" altLang="ko-KR" sz="900" dirty="0" smtClean="0"/>
              <a:t>.</a:t>
            </a:r>
          </a:p>
          <a:p>
            <a:endParaRPr lang="ko-KR" altLang="ko-KR" sz="900" dirty="0" smtClean="0"/>
          </a:p>
          <a:p>
            <a:endParaRPr lang="en-US" altLang="ko-KR" sz="900" dirty="0" smtClean="0"/>
          </a:p>
          <a:p>
            <a:endParaRPr lang="en-US" altLang="ko-KR" sz="900" dirty="0" smtClean="0"/>
          </a:p>
          <a:p>
            <a:endParaRPr lang="en-US" altLang="ko-KR" sz="900" dirty="0" smtClean="0"/>
          </a:p>
          <a:p>
            <a:endParaRPr lang="en-US" altLang="ko-KR" sz="900" dirty="0" smtClean="0"/>
          </a:p>
          <a:p>
            <a:endParaRPr lang="en-US" altLang="ko-KR" sz="900" dirty="0" smtClean="0"/>
          </a:p>
          <a:p>
            <a:endParaRPr lang="en-US" altLang="ko-KR" sz="900" dirty="0" smtClean="0"/>
          </a:p>
          <a:p>
            <a:endParaRPr lang="en-US" altLang="ko-KR" sz="900" dirty="0" smtClean="0"/>
          </a:p>
          <a:p>
            <a:r>
              <a:rPr lang="ko-KR" altLang="ko-KR" sz="900" dirty="0" err="1" smtClean="0"/>
              <a:t>오워리</a:t>
            </a:r>
            <a:r>
              <a:rPr lang="ko-KR" altLang="ko-KR" sz="900" dirty="0" smtClean="0"/>
              <a:t> 회장 </a:t>
            </a:r>
            <a:r>
              <a:rPr lang="ko-KR" altLang="ko-KR" sz="900" dirty="0" err="1" smtClean="0"/>
              <a:t>피지명자는</a:t>
            </a:r>
            <a:r>
              <a:rPr lang="ko-KR" altLang="ko-KR" sz="900" dirty="0" smtClean="0"/>
              <a:t> 현재 </a:t>
            </a:r>
            <a:r>
              <a:rPr lang="ko-KR" altLang="ko-KR" sz="900" dirty="0" err="1" smtClean="0"/>
              <a:t>우간다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기업거버넌스연구소</a:t>
            </a:r>
            <a:r>
              <a:rPr lang="en-US" altLang="ko-KR" sz="900" dirty="0" smtClean="0"/>
              <a:t>(IGC)</a:t>
            </a:r>
            <a:r>
              <a:rPr lang="ko-KR" altLang="ko-KR" sz="900" dirty="0" smtClean="0"/>
              <a:t>의 대표이사로 있으며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그 전에는 아프리카개발은행 상무이사</a:t>
            </a:r>
            <a:r>
              <a:rPr lang="en-US" altLang="ko-KR" sz="900" dirty="0" smtClean="0"/>
              <a:t>, </a:t>
            </a:r>
            <a:r>
              <a:rPr lang="ko-KR" altLang="ko-KR" sz="900" dirty="0" err="1" smtClean="0"/>
              <a:t>우간다상업은행</a:t>
            </a:r>
            <a:r>
              <a:rPr lang="ko-KR" altLang="ko-KR" sz="900" dirty="0" smtClean="0"/>
              <a:t> 상무</a:t>
            </a:r>
            <a:r>
              <a:rPr lang="en-US" altLang="ko-KR" sz="900" dirty="0" smtClean="0"/>
              <a:t>, </a:t>
            </a:r>
            <a:r>
              <a:rPr lang="ko-KR" altLang="ko-KR" sz="900" dirty="0" err="1" smtClean="0"/>
              <a:t>우간다개발은행</a:t>
            </a:r>
            <a:r>
              <a:rPr lang="ko-KR" altLang="ko-KR" sz="900" dirty="0" smtClean="0"/>
              <a:t> 부장을 지냈다</a:t>
            </a:r>
            <a:r>
              <a:rPr lang="en-US" altLang="ko-KR" sz="900" dirty="0" smtClean="0"/>
              <a:t>. </a:t>
            </a:r>
            <a:r>
              <a:rPr lang="ko-KR" altLang="ko-KR" sz="900" dirty="0" smtClean="0"/>
              <a:t>하버드 경영대학원을 포함해 미국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영국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일본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스위스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탄자니아 등지의 유수 교육기관에서 법학과 경영학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고용관계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기업자원관리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미소금융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그리고 마케팅을 공부했다</a:t>
            </a:r>
            <a:r>
              <a:rPr lang="en-US" altLang="ko-KR" sz="900" dirty="0" smtClean="0"/>
              <a:t>.</a:t>
            </a:r>
          </a:p>
          <a:p>
            <a:endParaRPr lang="ko-KR" altLang="ko-KR" sz="900" dirty="0" smtClean="0"/>
          </a:p>
          <a:p>
            <a:r>
              <a:rPr lang="en-US" altLang="ko-KR" sz="900" dirty="0" smtClean="0"/>
              <a:t>1978</a:t>
            </a:r>
            <a:r>
              <a:rPr lang="ko-KR" altLang="ko-KR" sz="900" dirty="0" smtClean="0"/>
              <a:t>년에 </a:t>
            </a:r>
            <a:r>
              <a:rPr lang="ko-KR" altLang="ko-KR" sz="900" dirty="0" err="1" smtClean="0"/>
              <a:t>로타리에</a:t>
            </a:r>
            <a:r>
              <a:rPr lang="ko-KR" altLang="ko-KR" sz="900" dirty="0" smtClean="0"/>
              <a:t> 가입한 후 </a:t>
            </a:r>
            <a:r>
              <a:rPr lang="ko-KR" altLang="ko-KR" sz="900" dirty="0" err="1" smtClean="0"/>
              <a:t>로타리재단</a:t>
            </a:r>
            <a:r>
              <a:rPr lang="ko-KR" altLang="ko-KR" sz="900" dirty="0" smtClean="0"/>
              <a:t> 지역 코디네이터</a:t>
            </a:r>
            <a:r>
              <a:rPr lang="en-US" altLang="ko-KR" sz="900" dirty="0" smtClean="0"/>
              <a:t>, RI </a:t>
            </a:r>
            <a:r>
              <a:rPr lang="ko-KR" altLang="ko-KR" sz="900" dirty="0" smtClean="0"/>
              <a:t>멤버십 지역 코디네이터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유엔환경계획</a:t>
            </a:r>
            <a:r>
              <a:rPr lang="en-US" altLang="ko-KR" sz="900" dirty="0" smtClean="0"/>
              <a:t>(UNEP) </a:t>
            </a:r>
            <a:r>
              <a:rPr lang="ko-KR" altLang="ko-KR" sz="900" dirty="0" smtClean="0"/>
              <a:t>및 유엔</a:t>
            </a:r>
            <a:r>
              <a:rPr lang="en-US" altLang="ko-KR" sz="900" dirty="0" smtClean="0"/>
              <a:t>-</a:t>
            </a:r>
            <a:r>
              <a:rPr lang="ko-KR" altLang="ko-KR" sz="900" dirty="0" err="1" smtClean="0"/>
              <a:t>해비타트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로타리</a:t>
            </a:r>
            <a:r>
              <a:rPr lang="ko-KR" altLang="ko-KR" sz="900" dirty="0" smtClean="0"/>
              <a:t> 대표</a:t>
            </a:r>
            <a:r>
              <a:rPr lang="en-US" altLang="ko-KR" sz="900" dirty="0" smtClean="0"/>
              <a:t>, RI </a:t>
            </a:r>
            <a:r>
              <a:rPr lang="ko-KR" altLang="ko-KR" sz="900" dirty="0" smtClean="0"/>
              <a:t>이사를 역임했다</a:t>
            </a:r>
            <a:r>
              <a:rPr lang="en-US" altLang="ko-KR" sz="900" dirty="0" smtClean="0"/>
              <a:t>. </a:t>
            </a:r>
            <a:r>
              <a:rPr lang="ko-KR" altLang="ko-KR" sz="900" dirty="0" smtClean="0"/>
              <a:t>국제 </a:t>
            </a:r>
            <a:r>
              <a:rPr lang="ko-KR" altLang="ko-KR" sz="900" dirty="0" err="1" smtClean="0"/>
              <a:t>폴리오플러스</a:t>
            </a:r>
            <a:r>
              <a:rPr lang="ko-KR" altLang="ko-KR" sz="900" dirty="0" smtClean="0"/>
              <a:t> 위원회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약물남용방지 </a:t>
            </a:r>
            <a:r>
              <a:rPr lang="ko-KR" altLang="ko-KR" sz="900" dirty="0" err="1" smtClean="0"/>
              <a:t>태스크포스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감사 위원회 등 각종 </a:t>
            </a:r>
            <a:r>
              <a:rPr lang="ko-KR" altLang="ko-KR" sz="900" dirty="0" err="1" smtClean="0"/>
              <a:t>로타리</a:t>
            </a:r>
            <a:r>
              <a:rPr lang="ko-KR" altLang="ko-KR" sz="900" dirty="0" smtClean="0"/>
              <a:t> 위원회에 참여했고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가장 최근에는 </a:t>
            </a:r>
            <a:r>
              <a:rPr lang="ko-KR" altLang="ko-KR" sz="900" dirty="0" err="1" smtClean="0"/>
              <a:t>로타리재단</a:t>
            </a:r>
            <a:r>
              <a:rPr lang="ko-KR" altLang="ko-KR" sz="900" dirty="0" smtClean="0"/>
              <a:t> 이사와 </a:t>
            </a:r>
            <a:r>
              <a:rPr lang="ko-KR" altLang="ko-KR" sz="900" dirty="0" err="1" smtClean="0"/>
              <a:t>로타리재단</a:t>
            </a:r>
            <a:r>
              <a:rPr lang="ko-KR" altLang="ko-KR" sz="900" dirty="0" smtClean="0"/>
              <a:t> 재정위원회 및 투자위원회 위원을 지냈다</a:t>
            </a:r>
            <a:r>
              <a:rPr lang="en-US" altLang="ko-KR" sz="900" dirty="0" smtClean="0"/>
              <a:t>. </a:t>
            </a:r>
            <a:r>
              <a:rPr lang="ko-KR" altLang="ko-KR" sz="900" dirty="0" err="1" smtClean="0"/>
              <a:t>로타리재단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베네팩터이며</a:t>
            </a:r>
            <a:r>
              <a:rPr lang="en-US" altLang="ko-KR" sz="900" dirty="0" smtClean="0"/>
              <a:t>, </a:t>
            </a:r>
            <a:r>
              <a:rPr lang="ko-KR" altLang="ko-KR" sz="900" dirty="0" smtClean="0"/>
              <a:t>부인 노라 여사와 함께 고액기부자이자 폴 </a:t>
            </a:r>
            <a:r>
              <a:rPr lang="ko-KR" altLang="ko-KR" sz="900" dirty="0" err="1" smtClean="0"/>
              <a:t>해리스</a:t>
            </a:r>
            <a:r>
              <a:rPr lang="ko-KR" altLang="ko-KR" sz="900" dirty="0" smtClean="0"/>
              <a:t> </a:t>
            </a:r>
            <a:r>
              <a:rPr lang="ko-KR" altLang="ko-KR" sz="900" dirty="0" err="1" smtClean="0"/>
              <a:t>펠로우이다</a:t>
            </a:r>
            <a:r>
              <a:rPr lang="en-US" altLang="ko-KR" sz="900" dirty="0" smtClean="0"/>
              <a:t>.</a:t>
            </a:r>
            <a:endParaRPr lang="ko-KR" altLang="ko-KR" sz="900" dirty="0" smtClean="0"/>
          </a:p>
        </p:txBody>
      </p:sp>
      <p:sp>
        <p:nvSpPr>
          <p:cNvPr id="4" name="직사각형 3"/>
          <p:cNvSpPr/>
          <p:nvPr/>
        </p:nvSpPr>
        <p:spPr>
          <a:xfrm>
            <a:off x="1713873" y="897389"/>
            <a:ext cx="4811471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tabLst>
                <a:tab pos="3857625" algn="l"/>
              </a:tabLst>
            </a:pPr>
            <a:r>
              <a:rPr lang="ko-KR" altLang="en-US" sz="1100" b="1" dirty="0">
                <a:latin typeface="+mn-ea"/>
              </a:rPr>
              <a:t>▶ </a:t>
            </a:r>
            <a:r>
              <a:rPr lang="en-US" altLang="ko-KR" sz="1200" b="1" cap="all" dirty="0" smtClean="0"/>
              <a:t>2018-19 RI</a:t>
            </a:r>
            <a:r>
              <a:rPr lang="ko-KR" altLang="ko-KR" sz="1200" b="1" cap="all" dirty="0" smtClean="0"/>
              <a:t>회장에 샘 </a:t>
            </a:r>
            <a:r>
              <a:rPr lang="ko-KR" altLang="ko-KR" sz="1200" b="1" cap="all" dirty="0" err="1" smtClean="0"/>
              <a:t>오워리</a:t>
            </a:r>
            <a:r>
              <a:rPr lang="ko-KR" altLang="ko-KR" sz="1200" b="1" cap="all" dirty="0" smtClean="0"/>
              <a:t> 전 재단이사 지명</a:t>
            </a:r>
            <a:endParaRPr lang="ko-KR" altLang="ko-KR" sz="1200" dirty="0" smtClean="0"/>
          </a:p>
          <a:p>
            <a:pPr>
              <a:lnSpc>
                <a:spcPts val="1300"/>
              </a:lnSpc>
              <a:tabLst>
                <a:tab pos="3857625" algn="l"/>
              </a:tabLst>
            </a:pPr>
            <a:endParaRPr lang="ko-KR" altLang="en-US" sz="2800" b="1" dirty="0"/>
          </a:p>
        </p:txBody>
      </p:sp>
      <p:sp>
        <p:nvSpPr>
          <p:cNvPr id="16" name="직사각형 15"/>
          <p:cNvSpPr/>
          <p:nvPr/>
        </p:nvSpPr>
        <p:spPr>
          <a:xfrm>
            <a:off x="332656" y="876834"/>
            <a:ext cx="1476164" cy="325444"/>
          </a:xfrm>
          <a:prstGeom prst="rect">
            <a:avLst/>
          </a:prstGeom>
          <a:solidFill>
            <a:srgbClr val="D996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b="1" smtClean="0"/>
              <a:t>국제로타리 소식</a:t>
            </a:r>
            <a:endParaRPr lang="ko-KR" altLang="en-US" sz="1200" b="1" dirty="0"/>
          </a:p>
        </p:txBody>
      </p:sp>
      <p:sp>
        <p:nvSpPr>
          <p:cNvPr id="20" name="직사각형 19"/>
          <p:cNvSpPr/>
          <p:nvPr/>
        </p:nvSpPr>
        <p:spPr>
          <a:xfrm>
            <a:off x="1700808" y="4844989"/>
            <a:ext cx="4752528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tabLst>
                <a:tab pos="3857625" algn="l"/>
              </a:tabLst>
            </a:pPr>
            <a:r>
              <a:rPr lang="ko-KR" altLang="en-US" sz="1100" b="1" dirty="0">
                <a:latin typeface="+mn-ea"/>
              </a:rPr>
              <a:t>▶ </a:t>
            </a:r>
            <a:r>
              <a:rPr lang="en-US" altLang="ko-KR" sz="1200" b="1" dirty="0" smtClean="0"/>
              <a:t>8</a:t>
            </a:r>
            <a:r>
              <a:rPr lang="ko-KR" altLang="ko-KR" sz="1200" b="1" dirty="0" smtClean="0"/>
              <a:t>월 월례회의 겸 회원증강세미나 개최</a:t>
            </a:r>
            <a:r>
              <a:rPr lang="en-US" altLang="ko-KR" sz="1200" b="1" dirty="0" smtClean="0"/>
              <a:t>, 9</a:t>
            </a:r>
            <a:r>
              <a:rPr lang="ko-KR" altLang="en-US" sz="1200" b="1" dirty="0" smtClean="0"/>
              <a:t>월 월례회의 </a:t>
            </a:r>
            <a:r>
              <a:rPr lang="en-US" altLang="ko-KR" sz="1200" b="1" dirty="0" smtClean="0"/>
              <a:t>9.21(</a:t>
            </a:r>
            <a:r>
              <a:rPr lang="ko-KR" altLang="en-US" sz="1200" b="1" dirty="0" smtClean="0"/>
              <a:t>수</a:t>
            </a:r>
            <a:r>
              <a:rPr lang="en-US" altLang="ko-KR" sz="1200" b="1" dirty="0" smtClean="0"/>
              <a:t>)</a:t>
            </a:r>
            <a:endParaRPr lang="ko-KR" altLang="ko-KR" sz="1200" dirty="0" smtClean="0"/>
          </a:p>
          <a:p>
            <a:pPr>
              <a:lnSpc>
                <a:spcPts val="1300"/>
              </a:lnSpc>
              <a:tabLst>
                <a:tab pos="3857625" algn="l"/>
              </a:tabLst>
            </a:pPr>
            <a:endParaRPr lang="ko-KR" altLang="en-US" sz="2800" b="1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034" y="6756423"/>
            <a:ext cx="373646" cy="405738"/>
          </a:xfrm>
          <a:prstGeom prst="rect">
            <a:avLst/>
          </a:prstGeom>
        </p:spPr>
      </p:pic>
      <p:sp>
        <p:nvSpPr>
          <p:cNvPr id="27" name="직사각형 26"/>
          <p:cNvSpPr/>
          <p:nvPr/>
        </p:nvSpPr>
        <p:spPr>
          <a:xfrm>
            <a:off x="332656" y="4844988"/>
            <a:ext cx="1476164" cy="306038"/>
          </a:xfrm>
          <a:prstGeom prst="rect">
            <a:avLst/>
          </a:prstGeom>
          <a:solidFill>
            <a:srgbClr val="C866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smtClean="0"/>
              <a:t>RI3650</a:t>
            </a:r>
            <a:r>
              <a:rPr lang="ko-KR" altLang="en-US" sz="1200" b="1" dirty="0" smtClean="0"/>
              <a:t>지구 소식</a:t>
            </a:r>
            <a:endParaRPr lang="ko-KR" altLang="en-US" sz="1200" b="1" dirty="0"/>
          </a:p>
        </p:txBody>
      </p:sp>
      <p:sp>
        <p:nvSpPr>
          <p:cNvPr id="21" name="직사각형 20"/>
          <p:cNvSpPr/>
          <p:nvPr/>
        </p:nvSpPr>
        <p:spPr>
          <a:xfrm>
            <a:off x="334735" y="6859965"/>
            <a:ext cx="1476164" cy="306038"/>
          </a:xfrm>
          <a:prstGeom prst="rect">
            <a:avLst/>
          </a:prstGeom>
          <a:solidFill>
            <a:srgbClr val="C866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smtClean="0"/>
              <a:t>ROTARY </a:t>
            </a:r>
            <a:r>
              <a:rPr lang="ko-KR" altLang="en-US" sz="1200" b="1" smtClean="0"/>
              <a:t>지식</a:t>
            </a:r>
            <a:endParaRPr lang="ko-KR" altLang="en-US" sz="1200" b="1" dirty="0"/>
          </a:p>
        </p:txBody>
      </p:sp>
      <p:sp>
        <p:nvSpPr>
          <p:cNvPr id="28" name="직사각형 27"/>
          <p:cNvSpPr/>
          <p:nvPr/>
        </p:nvSpPr>
        <p:spPr>
          <a:xfrm>
            <a:off x="1716644" y="6874817"/>
            <a:ext cx="4558004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tabLst>
                <a:tab pos="3857625" algn="l"/>
              </a:tabLst>
            </a:pPr>
            <a:r>
              <a:rPr lang="ko-KR" altLang="en-US" sz="1100" b="1" dirty="0">
                <a:latin typeface="+mn-ea"/>
              </a:rPr>
              <a:t>▶ </a:t>
            </a:r>
            <a:r>
              <a:rPr lang="ko-KR" altLang="en-US" sz="1200" b="1" dirty="0" err="1" smtClean="0">
                <a:latin typeface="+mn-ea"/>
              </a:rPr>
              <a:t>네가지</a:t>
            </a:r>
            <a:r>
              <a:rPr lang="ko-KR" altLang="en-US" sz="1200" b="1" dirty="0" smtClean="0">
                <a:latin typeface="+mn-ea"/>
              </a:rPr>
              <a:t> 표준 </a:t>
            </a:r>
            <a:r>
              <a:rPr lang="en-US" altLang="ko-KR" sz="1200" b="1" dirty="0" smtClean="0">
                <a:latin typeface="+mn-ea"/>
              </a:rPr>
              <a:t>(Four-way Test</a:t>
            </a:r>
            <a:r>
              <a:rPr lang="en-US" altLang="ko-KR" sz="1200" b="1" dirty="0" smtClean="0">
                <a:latin typeface="+mn-ea"/>
              </a:rPr>
              <a:t>) </a:t>
            </a:r>
            <a:endParaRPr lang="ko-KR" altLang="en-US" sz="2800" b="1" dirty="0"/>
          </a:p>
        </p:txBody>
      </p:sp>
      <p:sp>
        <p:nvSpPr>
          <p:cNvPr id="29" name="직사각형 28"/>
          <p:cNvSpPr/>
          <p:nvPr/>
        </p:nvSpPr>
        <p:spPr>
          <a:xfrm>
            <a:off x="454437" y="7352112"/>
            <a:ext cx="6230777" cy="245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1300"/>
              </a:lnSpc>
              <a:buFont typeface="Wingdings" panose="05000000000000000000" pitchFamily="2" charset="2"/>
              <a:buChar char="Ø"/>
              <a:tabLst>
                <a:tab pos="3857625" algn="l"/>
              </a:tabLst>
            </a:pPr>
            <a:endParaRPr lang="en-US" altLang="ko-KR" sz="1000" dirty="0" smtClean="0">
              <a:latin typeface="+mn-ea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402149" y="7243261"/>
            <a:ext cx="6230777" cy="1592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tabLst>
                <a:tab pos="3857625" algn="l"/>
              </a:tabLst>
            </a:pPr>
            <a:r>
              <a:rPr lang="ko-KR" altLang="en-US" sz="1000" b="1" dirty="0" err="1" smtClean="0">
                <a:latin typeface="+mn-ea"/>
              </a:rPr>
              <a:t>네가지</a:t>
            </a:r>
            <a:r>
              <a:rPr lang="ko-KR" altLang="en-US" sz="1000" b="1" dirty="0" smtClean="0">
                <a:latin typeface="+mn-ea"/>
              </a:rPr>
              <a:t> 표준</a:t>
            </a:r>
            <a:endParaRPr lang="en-US" altLang="ko-KR" sz="1000" b="1" dirty="0" smtClean="0">
              <a:latin typeface="+mn-ea"/>
            </a:endParaRPr>
          </a:p>
          <a:p>
            <a:pPr>
              <a:lnSpc>
                <a:spcPts val="1300"/>
              </a:lnSpc>
              <a:tabLst>
                <a:tab pos="3857625" algn="l"/>
              </a:tabLst>
            </a:pPr>
            <a:r>
              <a:rPr lang="ko-KR" altLang="en-US" sz="1000" dirty="0" smtClean="0">
                <a:latin typeface="+mn-ea"/>
              </a:rPr>
              <a:t>전세계에서 가장 널리 인쇄</a:t>
            </a:r>
            <a:r>
              <a:rPr lang="en-US" altLang="ko-KR" sz="1000" dirty="0" smtClean="0">
                <a:latin typeface="+mn-ea"/>
              </a:rPr>
              <a:t>, </a:t>
            </a:r>
            <a:r>
              <a:rPr lang="ko-KR" altLang="en-US" sz="1000" dirty="0" smtClean="0">
                <a:latin typeface="+mn-ea"/>
              </a:rPr>
              <a:t>인용되고 있는 직업윤리에 </a:t>
            </a:r>
            <a:r>
              <a:rPr lang="ko-KR" altLang="en-US" sz="1000" dirty="0" err="1" smtClean="0">
                <a:latin typeface="+mn-ea"/>
              </a:rPr>
              <a:t>관란</a:t>
            </a:r>
            <a:r>
              <a:rPr lang="ko-KR" altLang="en-US" sz="1000" dirty="0" smtClean="0">
                <a:latin typeface="+mn-ea"/>
              </a:rPr>
              <a:t> </a:t>
            </a:r>
            <a:r>
              <a:rPr lang="ko-KR" altLang="en-US" sz="1000" dirty="0" err="1" smtClean="0">
                <a:latin typeface="+mn-ea"/>
              </a:rPr>
              <a:t>로타리</a:t>
            </a:r>
            <a:r>
              <a:rPr lang="ko-KR" altLang="en-US" sz="1000" dirty="0" smtClean="0">
                <a:latin typeface="+mn-ea"/>
              </a:rPr>
              <a:t> 글귀이며</a:t>
            </a:r>
            <a:r>
              <a:rPr lang="en-US" altLang="ko-KR" sz="1000" dirty="0" smtClean="0">
                <a:latin typeface="+mn-ea"/>
              </a:rPr>
              <a:t>, 1932</a:t>
            </a:r>
            <a:r>
              <a:rPr lang="ko-KR" altLang="en-US" sz="1000" dirty="0" smtClean="0">
                <a:latin typeface="+mn-ea"/>
              </a:rPr>
              <a:t>년 </a:t>
            </a:r>
            <a:r>
              <a:rPr lang="ko-KR" altLang="en-US" sz="1000" dirty="0" err="1" smtClean="0">
                <a:latin typeface="+mn-ea"/>
              </a:rPr>
              <a:t>로타리안</a:t>
            </a:r>
            <a:r>
              <a:rPr lang="ko-KR" altLang="en-US" sz="1000" dirty="0" smtClean="0">
                <a:latin typeface="+mn-ea"/>
              </a:rPr>
              <a:t> </a:t>
            </a:r>
            <a:r>
              <a:rPr lang="ko-KR" altLang="en-US" sz="1000" dirty="0" err="1" smtClean="0">
                <a:latin typeface="+mn-ea"/>
              </a:rPr>
              <a:t>허버트</a:t>
            </a:r>
            <a:r>
              <a:rPr lang="ko-KR" altLang="en-US" sz="1000" dirty="0" smtClean="0">
                <a:latin typeface="+mn-ea"/>
              </a:rPr>
              <a:t> </a:t>
            </a:r>
            <a:r>
              <a:rPr lang="ko-KR" altLang="en-US" sz="1000" dirty="0" err="1" smtClean="0">
                <a:latin typeface="+mn-ea"/>
              </a:rPr>
              <a:t>테일러가</a:t>
            </a:r>
            <a:r>
              <a:rPr lang="ko-KR" altLang="en-US" sz="1000" dirty="0" smtClean="0">
                <a:latin typeface="+mn-ea"/>
              </a:rPr>
              <a:t> 파산위기에 처한 자신의 시카고 </a:t>
            </a:r>
            <a:r>
              <a:rPr lang="ko-KR" altLang="en-US" sz="1000" dirty="0" err="1" smtClean="0">
                <a:latin typeface="+mn-ea"/>
              </a:rPr>
              <a:t>알우미늄회사를</a:t>
            </a:r>
            <a:r>
              <a:rPr lang="ko-KR" altLang="en-US" sz="1000" dirty="0" smtClean="0">
                <a:latin typeface="+mn-ea"/>
              </a:rPr>
              <a:t> 위해 만들었다</a:t>
            </a:r>
            <a:r>
              <a:rPr lang="en-US" altLang="ko-KR" sz="1000" dirty="0" smtClean="0">
                <a:latin typeface="+mn-ea"/>
              </a:rPr>
              <a:t>. 24</a:t>
            </a:r>
            <a:r>
              <a:rPr lang="ko-KR" altLang="en-US" sz="1000" dirty="0" smtClean="0">
                <a:latin typeface="+mn-ea"/>
              </a:rPr>
              <a:t>개 단어로 만들어진 회사의 내부적 그리고 외부적 활동과 관계에 대한 지침과 원칙이 그 회사를 살아남게 했다</a:t>
            </a:r>
            <a:r>
              <a:rPr lang="en-US" altLang="ko-KR" sz="1000" dirty="0" smtClean="0">
                <a:latin typeface="+mn-ea"/>
              </a:rPr>
              <a:t>. </a:t>
            </a:r>
            <a:r>
              <a:rPr lang="ko-KR" altLang="en-US" sz="1000" dirty="0" err="1" smtClean="0">
                <a:latin typeface="+mn-ea"/>
              </a:rPr>
              <a:t>국제로타리는</a:t>
            </a:r>
            <a:r>
              <a:rPr lang="ko-KR" altLang="en-US" sz="1000" dirty="0" smtClean="0">
                <a:latin typeface="+mn-ea"/>
              </a:rPr>
              <a:t> </a:t>
            </a:r>
            <a:r>
              <a:rPr lang="en-US" altLang="ko-KR" sz="1000" dirty="0" smtClean="0">
                <a:latin typeface="+mn-ea"/>
              </a:rPr>
              <a:t>1943</a:t>
            </a:r>
            <a:r>
              <a:rPr lang="ko-KR" altLang="en-US" sz="1000" dirty="0" smtClean="0">
                <a:latin typeface="+mn-ea"/>
              </a:rPr>
              <a:t>년 </a:t>
            </a:r>
            <a:r>
              <a:rPr lang="ko-KR" altLang="en-US" sz="1000" dirty="0" err="1" smtClean="0">
                <a:latin typeface="+mn-ea"/>
              </a:rPr>
              <a:t>네가지표준을</a:t>
            </a:r>
            <a:r>
              <a:rPr lang="ko-KR" altLang="en-US" sz="1000" dirty="0" smtClean="0">
                <a:latin typeface="+mn-ea"/>
              </a:rPr>
              <a:t> 정신 채택했고 </a:t>
            </a:r>
            <a:r>
              <a:rPr lang="ko-KR" altLang="en-US" sz="1000" dirty="0" err="1" smtClean="0">
                <a:latin typeface="+mn-ea"/>
              </a:rPr>
              <a:t>허버트</a:t>
            </a:r>
            <a:r>
              <a:rPr lang="ko-KR" altLang="en-US" sz="1000" dirty="0" smtClean="0">
                <a:latin typeface="+mn-ea"/>
              </a:rPr>
              <a:t> </a:t>
            </a:r>
            <a:r>
              <a:rPr lang="ko-KR" altLang="en-US" sz="1000" dirty="0" err="1" smtClean="0">
                <a:latin typeface="+mn-ea"/>
              </a:rPr>
              <a:t>테일러는</a:t>
            </a:r>
            <a:r>
              <a:rPr lang="ko-KR" altLang="en-US" sz="1000" dirty="0" smtClean="0">
                <a:latin typeface="+mn-ea"/>
              </a:rPr>
              <a:t> </a:t>
            </a:r>
            <a:r>
              <a:rPr lang="en-US" altLang="ko-KR" sz="1000" dirty="0" smtClean="0">
                <a:latin typeface="+mn-ea"/>
              </a:rPr>
              <a:t>1954-55</a:t>
            </a:r>
            <a:r>
              <a:rPr lang="ko-KR" altLang="en-US" sz="1000" dirty="0" smtClean="0">
                <a:latin typeface="+mn-ea"/>
              </a:rPr>
              <a:t>년도 </a:t>
            </a:r>
            <a:r>
              <a:rPr lang="ko-KR" altLang="en-US" sz="1000" dirty="0" err="1" smtClean="0">
                <a:latin typeface="+mn-ea"/>
              </a:rPr>
              <a:t>국제로타리</a:t>
            </a:r>
            <a:r>
              <a:rPr lang="ko-KR" altLang="en-US" sz="1000" dirty="0" smtClean="0">
                <a:latin typeface="+mn-ea"/>
              </a:rPr>
              <a:t> 회장이 되었다</a:t>
            </a:r>
            <a:r>
              <a:rPr lang="en-US" altLang="ko-KR" sz="1000" dirty="0" smtClean="0">
                <a:latin typeface="+mn-ea"/>
              </a:rPr>
              <a:t>. </a:t>
            </a:r>
            <a:r>
              <a:rPr lang="ko-KR" altLang="en-US" sz="1000" dirty="0" err="1" smtClean="0">
                <a:latin typeface="+mn-ea"/>
              </a:rPr>
              <a:t>네가지</a:t>
            </a:r>
            <a:r>
              <a:rPr lang="ko-KR" altLang="en-US" sz="1000" dirty="0" smtClean="0">
                <a:latin typeface="+mn-ea"/>
              </a:rPr>
              <a:t> 표준은 </a:t>
            </a:r>
            <a:r>
              <a:rPr lang="en-US" altLang="ko-KR" sz="1000" dirty="0" smtClean="0">
                <a:latin typeface="+mn-ea"/>
              </a:rPr>
              <a:t>100</a:t>
            </a:r>
            <a:r>
              <a:rPr lang="ko-KR" altLang="en-US" sz="1000" dirty="0" smtClean="0">
                <a:latin typeface="+mn-ea"/>
              </a:rPr>
              <a:t>개 이상의 언어로 번역되었으며</a:t>
            </a:r>
            <a:r>
              <a:rPr lang="en-US" altLang="ko-KR" sz="1000" dirty="0" smtClean="0">
                <a:latin typeface="+mn-ea"/>
              </a:rPr>
              <a:t>, </a:t>
            </a:r>
            <a:r>
              <a:rPr lang="ko-KR" altLang="en-US" sz="1000" dirty="0" smtClean="0">
                <a:latin typeface="+mn-ea"/>
              </a:rPr>
              <a:t>다양한 </a:t>
            </a:r>
            <a:r>
              <a:rPr lang="ko-KR" altLang="en-US" sz="1000" dirty="0" err="1" smtClean="0">
                <a:latin typeface="+mn-ea"/>
              </a:rPr>
              <a:t>형테로</a:t>
            </a:r>
            <a:r>
              <a:rPr lang="ko-KR" altLang="en-US" sz="1000" dirty="0" smtClean="0">
                <a:latin typeface="+mn-ea"/>
              </a:rPr>
              <a:t> 발간됐다</a:t>
            </a:r>
            <a:r>
              <a:rPr lang="en-US" altLang="ko-KR" sz="1000" dirty="0" smtClean="0">
                <a:latin typeface="+mn-ea"/>
              </a:rPr>
              <a:t>. </a:t>
            </a:r>
            <a:r>
              <a:rPr lang="ko-KR" altLang="en-US" sz="1000" dirty="0" smtClean="0">
                <a:latin typeface="+mn-ea"/>
              </a:rPr>
              <a:t>모든 </a:t>
            </a:r>
            <a:r>
              <a:rPr lang="ko-KR" altLang="en-US" sz="1000" dirty="0" err="1" smtClean="0">
                <a:latin typeface="+mn-ea"/>
              </a:rPr>
              <a:t>로타리안은</a:t>
            </a:r>
            <a:r>
              <a:rPr lang="ko-KR" altLang="en-US" sz="1000" dirty="0" smtClean="0">
                <a:latin typeface="+mn-ea"/>
              </a:rPr>
              <a:t> 이 </a:t>
            </a:r>
            <a:r>
              <a:rPr lang="ko-KR" altLang="en-US" sz="1000" dirty="0" err="1" smtClean="0">
                <a:latin typeface="+mn-ea"/>
              </a:rPr>
              <a:t>네가지</a:t>
            </a:r>
            <a:r>
              <a:rPr lang="ko-KR" altLang="en-US" sz="1000" dirty="0" smtClean="0">
                <a:latin typeface="+mn-ea"/>
              </a:rPr>
              <a:t> 표준을 알아야 하고</a:t>
            </a:r>
            <a:r>
              <a:rPr lang="en-US" altLang="ko-KR" sz="1000" dirty="0" smtClean="0">
                <a:latin typeface="+mn-ea"/>
              </a:rPr>
              <a:t>, </a:t>
            </a:r>
            <a:r>
              <a:rPr lang="ko-KR" altLang="en-US" sz="1000" dirty="0" smtClean="0">
                <a:latin typeface="+mn-ea"/>
              </a:rPr>
              <a:t>또 그대로 </a:t>
            </a:r>
            <a:r>
              <a:rPr lang="ko-KR" altLang="en-US" sz="1000" dirty="0" err="1" smtClean="0">
                <a:latin typeface="+mn-ea"/>
              </a:rPr>
              <a:t>실천애햐</a:t>
            </a:r>
            <a:r>
              <a:rPr lang="ko-KR" altLang="en-US" sz="1000" dirty="0" smtClean="0">
                <a:latin typeface="+mn-ea"/>
              </a:rPr>
              <a:t> 한다</a:t>
            </a:r>
            <a:r>
              <a:rPr lang="en-US" altLang="ko-KR" sz="1000" dirty="0" smtClean="0">
                <a:latin typeface="+mn-ea"/>
              </a:rPr>
              <a:t>. </a:t>
            </a:r>
            <a:r>
              <a:rPr lang="ko-KR" altLang="en-US" sz="1000" dirty="0" err="1" smtClean="0">
                <a:latin typeface="+mn-ea"/>
              </a:rPr>
              <a:t>네가지표준에</a:t>
            </a:r>
            <a:r>
              <a:rPr lang="ko-KR" altLang="en-US" sz="1000" dirty="0" smtClean="0">
                <a:latin typeface="+mn-ea"/>
              </a:rPr>
              <a:t> 가장 중요한 것은 앞부분에 </a:t>
            </a:r>
            <a:r>
              <a:rPr lang="en-US" altLang="ko-KR" sz="1000" dirty="0" smtClean="0">
                <a:latin typeface="+mn-ea"/>
              </a:rPr>
              <a:t>“ </a:t>
            </a:r>
            <a:r>
              <a:rPr lang="ko-KR" altLang="en-US" sz="1000" dirty="0" smtClean="0">
                <a:latin typeface="+mn-ea"/>
              </a:rPr>
              <a:t>우리가 생각하고 </a:t>
            </a:r>
            <a:r>
              <a:rPr lang="ko-KR" altLang="en-US" sz="1000" dirty="0" smtClean="0">
                <a:latin typeface="+mn-ea"/>
              </a:rPr>
              <a:t>말하고 행동하는 에 있어서</a:t>
            </a:r>
            <a:r>
              <a:rPr lang="en-US" altLang="ko-KR" sz="1000" dirty="0" smtClean="0">
                <a:latin typeface="+mn-ea"/>
              </a:rPr>
              <a:t>＂</a:t>
            </a:r>
            <a:r>
              <a:rPr lang="ko-KR" altLang="en-US" sz="1000" dirty="0" smtClean="0">
                <a:latin typeface="+mn-ea"/>
              </a:rPr>
              <a:t>이다</a:t>
            </a:r>
            <a:r>
              <a:rPr lang="en-US" altLang="ko-KR" sz="1000" dirty="0" smtClean="0">
                <a:latin typeface="+mn-ea"/>
              </a:rPr>
              <a:t>.  </a:t>
            </a:r>
            <a:r>
              <a:rPr lang="ko-KR" altLang="en-US" sz="1000" dirty="0" smtClean="0">
                <a:latin typeface="+mn-ea"/>
              </a:rPr>
              <a:t>그리고 우리는 </a:t>
            </a:r>
            <a:r>
              <a:rPr lang="en-US" altLang="ko-KR" sz="1000" dirty="0" smtClean="0">
                <a:latin typeface="+mn-ea"/>
              </a:rPr>
              <a:t>1. </a:t>
            </a:r>
            <a:r>
              <a:rPr lang="ko-KR" altLang="en-US" sz="1000" dirty="0" smtClean="0">
                <a:latin typeface="+mn-ea"/>
              </a:rPr>
              <a:t>진실한가</a:t>
            </a:r>
            <a:r>
              <a:rPr lang="en-US" altLang="ko-KR" sz="1000" dirty="0" smtClean="0">
                <a:latin typeface="+mn-ea"/>
              </a:rPr>
              <a:t>? 2. </a:t>
            </a:r>
            <a:r>
              <a:rPr lang="ko-KR" altLang="en-US" sz="1000" dirty="0" smtClean="0">
                <a:latin typeface="+mn-ea"/>
              </a:rPr>
              <a:t>모두에게 </a:t>
            </a:r>
            <a:r>
              <a:rPr lang="ko-KR" altLang="en-US" sz="1000" dirty="0" err="1" smtClean="0">
                <a:latin typeface="+mn-ea"/>
              </a:rPr>
              <a:t>공편한가</a:t>
            </a:r>
            <a:r>
              <a:rPr lang="en-US" altLang="ko-KR" sz="1000" dirty="0" smtClean="0">
                <a:latin typeface="+mn-ea"/>
              </a:rPr>
              <a:t>? 3. </a:t>
            </a:r>
            <a:r>
              <a:rPr lang="ko-KR" altLang="en-US" sz="1000" dirty="0" smtClean="0">
                <a:latin typeface="+mn-ea"/>
              </a:rPr>
              <a:t>선의와 우정을 더하게 하는가</a:t>
            </a:r>
            <a:r>
              <a:rPr lang="en-US" altLang="ko-KR" sz="1000" dirty="0" smtClean="0">
                <a:latin typeface="+mn-ea"/>
              </a:rPr>
              <a:t>? 4. </a:t>
            </a:r>
            <a:r>
              <a:rPr lang="ko-KR" altLang="en-US" sz="1000" dirty="0" smtClean="0">
                <a:latin typeface="+mn-ea"/>
              </a:rPr>
              <a:t>모두에게 유익한가</a:t>
            </a:r>
            <a:r>
              <a:rPr lang="en-US" altLang="ko-KR" sz="1000" dirty="0" smtClean="0">
                <a:latin typeface="+mn-ea"/>
              </a:rPr>
              <a:t>? </a:t>
            </a:r>
            <a:r>
              <a:rPr lang="ko-KR" altLang="en-US" sz="1000" dirty="0" smtClean="0">
                <a:latin typeface="+mn-ea"/>
              </a:rPr>
              <a:t>항상 각자 자신에게 물어보면서 </a:t>
            </a:r>
            <a:r>
              <a:rPr lang="ko-KR" altLang="en-US" sz="1000" dirty="0" err="1" smtClean="0">
                <a:latin typeface="+mn-ea"/>
              </a:rPr>
              <a:t>로타리와</a:t>
            </a:r>
            <a:r>
              <a:rPr lang="ko-KR" altLang="en-US" sz="1000" dirty="0" smtClean="0">
                <a:latin typeface="+mn-ea"/>
              </a:rPr>
              <a:t> 사회에 </a:t>
            </a:r>
            <a:r>
              <a:rPr lang="ko-KR" altLang="en-US" sz="1000" dirty="0" err="1" smtClean="0">
                <a:latin typeface="+mn-ea"/>
              </a:rPr>
              <a:t>참ㅂ여해야</a:t>
            </a:r>
            <a:r>
              <a:rPr lang="ko-KR" altLang="en-US" sz="1000" dirty="0" smtClean="0">
                <a:latin typeface="+mn-ea"/>
              </a:rPr>
              <a:t> 할 것이다</a:t>
            </a:r>
            <a:r>
              <a:rPr lang="en-US" altLang="ko-KR" sz="1000" dirty="0" smtClean="0">
                <a:latin typeface="+mn-ea"/>
              </a:rPr>
              <a:t>.</a:t>
            </a:r>
            <a:r>
              <a:rPr lang="ko-KR" altLang="en-US" sz="1000" dirty="0" smtClean="0">
                <a:latin typeface="+mn-ea"/>
              </a:rPr>
              <a:t> </a:t>
            </a:r>
            <a:endParaRPr lang="en-US" altLang="ko-KR" sz="1000" dirty="0" smtClean="0">
              <a:latin typeface="+mn-ea"/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328624" y="9104317"/>
            <a:ext cx="6244486" cy="41549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349909" y="9104317"/>
            <a:ext cx="616672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00" smtClean="0"/>
              <a:t>본 주보는 </a:t>
            </a:r>
            <a:r>
              <a:rPr lang="en-US" altLang="ko-KR" sz="700" smtClean="0"/>
              <a:t>3650</a:t>
            </a:r>
            <a:r>
              <a:rPr lang="ko-KR" altLang="en-US" sz="700" smtClean="0"/>
              <a:t>지구 클럽지원위원회에서 사무장이 없는 소규모 클럽들이 손쉽게 주보를 만들어 사용할 수 있도록 매월 </a:t>
            </a:r>
            <a:r>
              <a:rPr lang="en-US" altLang="ko-KR" sz="700" smtClean="0"/>
              <a:t>2</a:t>
            </a:r>
            <a:r>
              <a:rPr lang="ko-KR" altLang="en-US" sz="700" smtClean="0"/>
              <a:t>번 제공하는 출판물입니다</a:t>
            </a:r>
            <a:r>
              <a:rPr lang="en-US" altLang="ko-KR" sz="700" smtClean="0"/>
              <a:t>. </a:t>
            </a:r>
            <a:br>
              <a:rPr lang="en-US" altLang="ko-KR" sz="700" smtClean="0"/>
            </a:br>
            <a:r>
              <a:rPr lang="ko-KR" altLang="en-US" sz="700" smtClean="0"/>
              <a:t>이미 별도의 주보를 출판하는 클럽의 경우 본 출판물에 명시된 국제로타리</a:t>
            </a:r>
            <a:r>
              <a:rPr lang="en-US" altLang="ko-KR" sz="700"/>
              <a:t> </a:t>
            </a:r>
            <a:r>
              <a:rPr lang="ko-KR" altLang="en-US" sz="700" smtClean="0"/>
              <a:t>및 지구소식들을 사용할 수 있습니다</a:t>
            </a:r>
            <a:r>
              <a:rPr lang="en-US" altLang="ko-KR" sz="700" smtClean="0"/>
              <a:t>. </a:t>
            </a:r>
            <a:r>
              <a:rPr lang="ko-KR" altLang="en-US" sz="700"/>
              <a:t> </a:t>
            </a:r>
            <a:r>
              <a:rPr lang="ko-KR" altLang="en-US" sz="700" smtClean="0"/>
              <a:t>나아가 함께 다른 클럽들과 나누고 </a:t>
            </a:r>
            <a:r>
              <a:rPr lang="en-US" altLang="ko-KR" sz="700" smtClean="0"/>
              <a:t/>
            </a:r>
            <a:br>
              <a:rPr lang="en-US" altLang="ko-KR" sz="700" smtClean="0"/>
            </a:br>
            <a:r>
              <a:rPr lang="ko-KR" altLang="en-US" sz="700" smtClean="0"/>
              <a:t>싶은 정보가 있을 경우 지구사무실로 연락을 주시면 본 출판물에 포함시킬 수 있습니다</a:t>
            </a:r>
            <a:r>
              <a:rPr lang="en-US" altLang="ko-KR" sz="700" smtClean="0"/>
              <a:t>. </a:t>
            </a:r>
            <a:r>
              <a:rPr lang="ko-KR" altLang="en-US" sz="700" smtClean="0"/>
              <a:t>이제 주보가 있는 클럽모임이 되시기를 바랍니다</a:t>
            </a:r>
            <a:r>
              <a:rPr lang="en-US" altLang="ko-KR" sz="700" smtClean="0"/>
              <a:t>.</a:t>
            </a:r>
            <a:endParaRPr lang="ko-KR" altLang="en-US"/>
          </a:p>
        </p:txBody>
      </p:sp>
      <p:pic>
        <p:nvPicPr>
          <p:cNvPr id="24" name="그림 23" descr="Owori Sam-c RI회장(18-19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01208" y="1280592"/>
            <a:ext cx="991216" cy="10081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380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108102</TotalTime>
  <Words>1166</Words>
  <Application>Microsoft Office PowerPoint</Application>
  <PresentationFormat>A4 용지(210x297mm)</PresentationFormat>
  <Paragraphs>226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슬라이드 1</vt:lpstr>
      <vt:lpstr>슬라이드 2</vt:lpstr>
      <vt:lpstr>슬라이드 3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sec</dc:creator>
  <cp:lastModifiedBy>pc</cp:lastModifiedBy>
  <cp:revision>1917</cp:revision>
  <cp:lastPrinted>2015-09-06T06:46:45Z</cp:lastPrinted>
  <dcterms:created xsi:type="dcterms:W3CDTF">2015-07-04T20:41:07Z</dcterms:created>
  <dcterms:modified xsi:type="dcterms:W3CDTF">2016-08-25T07:18:13Z</dcterms:modified>
</cp:coreProperties>
</file>